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305" r:id="rId3"/>
    <p:sldId id="257" r:id="rId4"/>
    <p:sldId id="260" r:id="rId5"/>
    <p:sldId id="261" r:id="rId6"/>
    <p:sldId id="258" r:id="rId7"/>
    <p:sldId id="265" r:id="rId8"/>
    <p:sldId id="262" r:id="rId9"/>
    <p:sldId id="263" r:id="rId10"/>
    <p:sldId id="264" r:id="rId11"/>
    <p:sldId id="270" r:id="rId12"/>
    <p:sldId id="281" r:id="rId13"/>
    <p:sldId id="266" r:id="rId14"/>
    <p:sldId id="280" r:id="rId15"/>
    <p:sldId id="267" r:id="rId16"/>
    <p:sldId id="282" r:id="rId17"/>
    <p:sldId id="268" r:id="rId18"/>
    <p:sldId id="292" r:id="rId19"/>
    <p:sldId id="283" r:id="rId20"/>
    <p:sldId id="269" r:id="rId21"/>
    <p:sldId id="284" r:id="rId22"/>
    <p:sldId id="293" r:id="rId23"/>
    <p:sldId id="271" r:id="rId24"/>
    <p:sldId id="285" r:id="rId25"/>
    <p:sldId id="272" r:id="rId26"/>
    <p:sldId id="286" r:id="rId27"/>
    <p:sldId id="273" r:id="rId28"/>
    <p:sldId id="287" r:id="rId29"/>
    <p:sldId id="294" r:id="rId30"/>
    <p:sldId id="295" r:id="rId31"/>
    <p:sldId id="296" r:id="rId32"/>
    <p:sldId id="274" r:id="rId33"/>
    <p:sldId id="288" r:id="rId34"/>
    <p:sldId id="297" r:id="rId35"/>
    <p:sldId id="298" r:id="rId36"/>
    <p:sldId id="299" r:id="rId37"/>
    <p:sldId id="275" r:id="rId38"/>
    <p:sldId id="300" r:id="rId39"/>
    <p:sldId id="301" r:id="rId40"/>
    <p:sldId id="302" r:id="rId41"/>
    <p:sldId id="289" r:id="rId42"/>
    <p:sldId id="276" r:id="rId43"/>
    <p:sldId id="290" r:id="rId44"/>
    <p:sldId id="303" r:id="rId45"/>
    <p:sldId id="277" r:id="rId46"/>
    <p:sldId id="278" r:id="rId47"/>
    <p:sldId id="304" r:id="rId48"/>
    <p:sldId id="279" r:id="rId49"/>
    <p:sldId id="291" r:id="rId50"/>
    <p:sldId id="306" r:id="rId51"/>
  </p:sldIdLst>
  <p:sldSz cx="9144000" cy="6858000" type="screen4x3"/>
  <p:notesSz cx="6858000" cy="9144000"/>
  <p:defaultTex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717" autoAdjust="0"/>
  </p:normalViewPr>
  <p:slideViewPr>
    <p:cSldViewPr>
      <p:cViewPr varScale="1">
        <p:scale>
          <a:sx n="103" d="100"/>
          <a:sy n="103" d="100"/>
        </p:scale>
        <p:origin x="-20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Подзаголовок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Заголовок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ru-RU" smtClean="0"/>
              <a:t>Образец заголовка</a:t>
            </a:r>
            <a:endParaRPr kumimoji="0" lang="en-US"/>
          </a:p>
        </p:txBody>
      </p:sp>
      <p:cxnSp>
        <p:nvCxnSpPr>
          <p:cNvPr id="8" name="Прямая соединительная линия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Овал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Дата 14"/>
          <p:cNvSpPr>
            <a:spLocks noGrp="1"/>
          </p:cNvSpPr>
          <p:nvPr>
            <p:ph type="dt" sz="half" idx="10"/>
          </p:nvPr>
        </p:nvSpPr>
        <p:spPr/>
        <p:txBody>
          <a:bodyPr/>
          <a:lstStyle/>
          <a:p>
            <a:fld id="{7EAF463A-BC7C-46EE-9F1E-7F377CCA4891}" type="datetimeFigureOut">
              <a:rPr lang="en-US" smtClean="0"/>
              <a:pPr/>
              <a:t>1/19/2014</a:t>
            </a:fld>
            <a:endParaRPr lang="en-US"/>
          </a:p>
        </p:txBody>
      </p:sp>
      <p:sp>
        <p:nvSpPr>
          <p:cNvPr id="16" name="Номер слайда 15"/>
          <p:cNvSpPr>
            <a:spLocks noGrp="1"/>
          </p:cNvSpPr>
          <p:nvPr>
            <p:ph type="sldNum" sz="quarter" idx="11"/>
          </p:nvPr>
        </p:nvSpPr>
        <p:spPr/>
        <p:txBody>
          <a:bodyPr/>
          <a:lstStyle/>
          <a:p>
            <a:fld id="{A483448D-3A78-4528-A469-B745A65DA480}" type="slidenum">
              <a:rPr lang="en-US" smtClean="0"/>
              <a:pPr/>
              <a:t>‹#›</a:t>
            </a:fld>
            <a:endParaRPr lang="en-US"/>
          </a:p>
        </p:txBody>
      </p:sp>
      <p:sp>
        <p:nvSpPr>
          <p:cNvPr id="17" name="Нижний колонтитул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EAF463A-BC7C-46EE-9F1E-7F377CCA4891}" type="datetimeFigureOut">
              <a:rPr lang="en-US" smtClean="0"/>
              <a:pPr/>
              <a:t>1/19/2014</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EAF463A-BC7C-46EE-9F1E-7F377CCA4891}" type="datetimeFigureOut">
              <a:rPr lang="en-US" smtClean="0"/>
              <a:pPr/>
              <a:t>1/19/2014</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9" name="Содержимое 8"/>
          <p:cNvSpPr>
            <a:spLocks noGrp="1"/>
          </p:cNvSpPr>
          <p:nvPr>
            <p:ph idx="1"/>
          </p:nvPr>
        </p:nvSpPr>
        <p:spPr>
          <a:xfrm>
            <a:off x="457200" y="1524000"/>
            <a:ext cx="8229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4" name="Дата 13"/>
          <p:cNvSpPr>
            <a:spLocks noGrp="1"/>
          </p:cNvSpPr>
          <p:nvPr>
            <p:ph type="dt" sz="half" idx="14"/>
          </p:nvPr>
        </p:nvSpPr>
        <p:spPr/>
        <p:txBody>
          <a:bodyPr/>
          <a:lstStyle/>
          <a:p>
            <a:fld id="{7EAF463A-BC7C-46EE-9F1E-7F377CCA4891}" type="datetimeFigureOut">
              <a:rPr lang="en-US" smtClean="0"/>
              <a:pPr/>
              <a:t>1/19/2014</a:t>
            </a:fld>
            <a:endParaRPr lang="en-US"/>
          </a:p>
        </p:txBody>
      </p:sp>
      <p:sp>
        <p:nvSpPr>
          <p:cNvPr id="15" name="Номер слайда 14"/>
          <p:cNvSpPr>
            <a:spLocks noGrp="1"/>
          </p:cNvSpPr>
          <p:nvPr>
            <p:ph type="sldNum" sz="quarter" idx="15"/>
          </p:nvPr>
        </p:nvSpPr>
        <p:spPr/>
        <p:txBody>
          <a:bodyPr/>
          <a:lstStyle>
            <a:lvl1pPr algn="ctr">
              <a:defRPr/>
            </a:lvl1pPr>
          </a:lstStyle>
          <a:p>
            <a:fld id="{A483448D-3A78-4528-A469-B745A65DA480}" type="slidenum">
              <a:rPr lang="en-US" smtClean="0"/>
              <a:pPr/>
              <a:t>‹#›</a:t>
            </a:fld>
            <a:endParaRPr lang="en-US"/>
          </a:p>
        </p:txBody>
      </p:sp>
      <p:sp>
        <p:nvSpPr>
          <p:cNvPr id="16" name="Нижний колонтитул 15"/>
          <p:cNvSpPr>
            <a:spLocks noGrp="1"/>
          </p:cNvSpPr>
          <p:nvPr>
            <p:ph type="ftr" sz="quarter" idx="16"/>
          </p:nvPr>
        </p:nvSpPr>
        <p:spPr/>
        <p:txBody>
          <a:bodyPr/>
          <a:lstStyle/>
          <a:p>
            <a:endParaRPr lang="en-US"/>
          </a:p>
        </p:txBody>
      </p:sp>
      <p:sp>
        <p:nvSpPr>
          <p:cNvPr id="17" name="Заголовок 16"/>
          <p:cNvSpPr>
            <a:spLocks noGrp="1"/>
          </p:cNvSpPr>
          <p:nvPr>
            <p:ph type="title"/>
          </p:nvPr>
        </p:nvSpPr>
        <p:spPr/>
        <p:txBody>
          <a:bodyPr rtlCol="0" anchor="b" anchorCtr="0"/>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Дата 3"/>
          <p:cNvSpPr>
            <a:spLocks noGrp="1"/>
          </p:cNvSpPr>
          <p:nvPr>
            <p:ph type="dt" sz="half" idx="10"/>
          </p:nvPr>
        </p:nvSpPr>
        <p:spPr/>
        <p:txBody>
          <a:bodyPr/>
          <a:lstStyle/>
          <a:p>
            <a:fld id="{7EAF463A-BC7C-46EE-9F1E-7F377CCA4891}" type="datetimeFigureOut">
              <a:rPr lang="en-US" smtClean="0"/>
              <a:pPr/>
              <a:t>1/19/2014</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A483448D-3A78-4528-A469-B745A65DA480}" type="slidenum">
              <a:rPr lang="en-US" smtClean="0"/>
              <a:pPr/>
              <a:t>‹#›</a:t>
            </a:fld>
            <a:endParaRPr lang="en-US"/>
          </a:p>
        </p:txBody>
      </p:sp>
      <p:sp>
        <p:nvSpPr>
          <p:cNvPr id="2" name="Заголовок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cxnSp>
        <p:nvCxnSpPr>
          <p:cNvPr id="7" name="Прямая соединительная линия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Дата 4"/>
          <p:cNvSpPr>
            <a:spLocks noGrp="1"/>
          </p:cNvSpPr>
          <p:nvPr>
            <p:ph type="dt" sz="half" idx="10"/>
          </p:nvPr>
        </p:nvSpPr>
        <p:spPr/>
        <p:txBody>
          <a:bodyPr/>
          <a:lstStyle/>
          <a:p>
            <a:fld id="{7EAF463A-BC7C-46EE-9F1E-7F377CCA4891}" type="datetimeFigureOut">
              <a:rPr lang="en-US" smtClean="0"/>
              <a:pPr/>
              <a:t>1/19/2014</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A483448D-3A78-4528-A469-B745A65DA480}" type="slidenum">
              <a:rPr lang="en-US" smtClean="0"/>
              <a:pPr/>
              <a:t>‹#›</a:t>
            </a:fld>
            <a:endParaRPr lang="en-US"/>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11" name="Содержимое 10"/>
          <p:cNvSpPr>
            <a:spLocks noGrp="1"/>
          </p:cNvSpPr>
          <p:nvPr>
            <p:ph sz="half" idx="1"/>
          </p:nvPr>
        </p:nvSpPr>
        <p:spPr>
          <a:xfrm>
            <a:off x="457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9" name="Номер слайда 8"/>
          <p:cNvSpPr>
            <a:spLocks noGrp="1"/>
          </p:cNvSpPr>
          <p:nvPr>
            <p:ph type="sldNum" sz="quarter" idx="12"/>
          </p:nvPr>
        </p:nvSpPr>
        <p:spPr/>
        <p:txBody>
          <a:bodyPr/>
          <a:lstStyle/>
          <a:p>
            <a:fld id="{A483448D-3A78-4528-A469-B745A65DA480}" type="slidenum">
              <a:rPr lang="en-US" smtClean="0"/>
              <a:pPr/>
              <a:t>‹#›</a:t>
            </a:fld>
            <a:endParaRPr lang="en-US"/>
          </a:p>
        </p:txBody>
      </p:sp>
      <p:sp>
        <p:nvSpPr>
          <p:cNvPr id="8" name="Нижний колонтитул 7"/>
          <p:cNvSpPr>
            <a:spLocks noGrp="1"/>
          </p:cNvSpPr>
          <p:nvPr>
            <p:ph type="ftr" sz="quarter" idx="11"/>
          </p:nvPr>
        </p:nvSpPr>
        <p:spPr/>
        <p:txBody>
          <a:bodyPr/>
          <a:lstStyle/>
          <a:p>
            <a:endParaRPr lang="en-US"/>
          </a:p>
        </p:txBody>
      </p:sp>
      <p:sp>
        <p:nvSpPr>
          <p:cNvPr id="7" name="Дата 6"/>
          <p:cNvSpPr>
            <a:spLocks noGrp="1"/>
          </p:cNvSpPr>
          <p:nvPr>
            <p:ph type="dt" sz="half" idx="10"/>
          </p:nvPr>
        </p:nvSpPr>
        <p:spPr/>
        <p:txBody>
          <a:bodyPr/>
          <a:lstStyle/>
          <a:p>
            <a:fld id="{7EAF463A-BC7C-46EE-9F1E-7F377CCA4891}" type="datetimeFigureOut">
              <a:rPr lang="en-US" smtClean="0"/>
              <a:pPr/>
              <a:t>1/19/2014</a:t>
            </a:fld>
            <a:endParaRPr lang="en-US"/>
          </a:p>
        </p:txBody>
      </p:sp>
      <p:sp>
        <p:nvSpPr>
          <p:cNvPr id="3" name="Текст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32" name="Содержимое 31"/>
          <p:cNvSpPr>
            <a:spLocks noGrp="1"/>
          </p:cNvSpPr>
          <p:nvPr>
            <p:ph sz="half" idx="2"/>
          </p:nvPr>
        </p:nvSpPr>
        <p:spPr>
          <a:xfrm>
            <a:off x="457200"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4" name="Содержимое 33"/>
          <p:cNvSpPr>
            <a:spLocks noGrp="1"/>
          </p:cNvSpPr>
          <p:nvPr>
            <p:ph sz="quarter" idx="4"/>
          </p:nvPr>
        </p:nvSpPr>
        <p:spPr>
          <a:xfrm>
            <a:off x="4649788"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 name="Заголовок 1"/>
          <p:cNvSpPr>
            <a:spLocks noGrp="1"/>
          </p:cNvSpPr>
          <p:nvPr>
            <p:ph type="title"/>
          </p:nvPr>
        </p:nvSpPr>
        <p:spPr>
          <a:xfrm>
            <a:off x="457200" y="155448"/>
            <a:ext cx="8229600" cy="1143000"/>
          </a:xfrm>
        </p:spPr>
        <p:txBody>
          <a:bodyPr anchor="b" anchorCtr="0"/>
          <a:lstStyle>
            <a:lvl1pPr>
              <a:defRPr/>
            </a:lvl1pPr>
          </a:lstStyle>
          <a:p>
            <a:r>
              <a:rPr kumimoji="0" lang="ru-RU" smtClean="0"/>
              <a:t>Образец заголовка</a:t>
            </a:r>
            <a:endParaRPr kumimoji="0" lang="en-US"/>
          </a:p>
        </p:txBody>
      </p:sp>
      <p:sp>
        <p:nvSpPr>
          <p:cNvPr id="12" name="Текст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cxnSp>
        <p:nvCxnSpPr>
          <p:cNvPr id="10" name="Прямая соединительная линия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7EAF463A-BC7C-46EE-9F1E-7F377CCA4891}" type="datetimeFigureOut">
              <a:rPr lang="en-US" smtClean="0"/>
              <a:pPr/>
              <a:t>1/19/2014</a:t>
            </a:fld>
            <a:endParaRPr lang="en-US"/>
          </a:p>
        </p:txBody>
      </p:sp>
      <p:sp>
        <p:nvSpPr>
          <p:cNvPr id="4" name="Нижний колонтитул 3"/>
          <p:cNvSpPr>
            <a:spLocks noGrp="1"/>
          </p:cNvSpPr>
          <p:nvPr>
            <p:ph type="ftr" sz="quarter" idx="11"/>
          </p:nvPr>
        </p:nvSpPr>
        <p:spPr/>
        <p:txBody>
          <a:bodyPr/>
          <a:lstStyle/>
          <a:p>
            <a:endParaRPr lang="en-US"/>
          </a:p>
        </p:txBody>
      </p:sp>
      <p:sp>
        <p:nvSpPr>
          <p:cNvPr id="5" name="Номер слайда 4"/>
          <p:cNvSpPr>
            <a:spLocks noGrp="1"/>
          </p:cNvSpPr>
          <p:nvPr>
            <p:ph type="sldNum" sz="quarter" idx="12"/>
          </p:nvPr>
        </p:nvSpPr>
        <p:spPr/>
        <p:txBody>
          <a:bodyPr/>
          <a:lstStyle/>
          <a:p>
            <a:fld id="{A483448D-3A78-4528-A469-B745A65DA480}" type="slidenum">
              <a:rPr lang="en-US" smtClean="0"/>
              <a:pPr/>
              <a:t>‹#›</a:t>
            </a:fld>
            <a:endParaRPr lang="en-US"/>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EAF463A-BC7C-46EE-9F1E-7F377CCA4891}" type="datetimeFigureOut">
              <a:rPr lang="en-US" smtClean="0"/>
              <a:pPr/>
              <a:t>1/19/2014</a:t>
            </a:fld>
            <a:endParaRPr lang="en-US"/>
          </a:p>
        </p:txBody>
      </p:sp>
      <p:sp>
        <p:nvSpPr>
          <p:cNvPr id="3" name="Нижний колонтитул 2"/>
          <p:cNvSpPr>
            <a:spLocks noGrp="1"/>
          </p:cNvSpPr>
          <p:nvPr>
            <p:ph type="ftr" sz="quarter" idx="11"/>
          </p:nvPr>
        </p:nvSpPr>
        <p:spPr/>
        <p:txBody>
          <a:bodyPr/>
          <a:lstStyle/>
          <a:p>
            <a:endParaRPr lang="en-US"/>
          </a:p>
        </p:txBody>
      </p:sp>
      <p:sp>
        <p:nvSpPr>
          <p:cNvPr id="4" name="Номер слайда 3"/>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9" name="Содержимое 28"/>
          <p:cNvSpPr>
            <a:spLocks noGrp="1"/>
          </p:cNvSpPr>
          <p:nvPr>
            <p:ph sz="quarter" idx="1"/>
          </p:nvPr>
        </p:nvSpPr>
        <p:spPr>
          <a:xfrm>
            <a:off x="457200" y="457200"/>
            <a:ext cx="6248400" cy="5715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 name="Текст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31" name="Заголовок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8" name="Дата 7"/>
          <p:cNvSpPr>
            <a:spLocks noGrp="1"/>
          </p:cNvSpPr>
          <p:nvPr>
            <p:ph type="dt" sz="half" idx="14"/>
          </p:nvPr>
        </p:nvSpPr>
        <p:spPr/>
        <p:txBody>
          <a:bodyPr/>
          <a:lstStyle/>
          <a:p>
            <a:fld id="{7EAF463A-BC7C-46EE-9F1E-7F377CCA4891}" type="datetimeFigureOut">
              <a:rPr lang="en-US" smtClean="0"/>
              <a:pPr/>
              <a:t>1/19/2014</a:t>
            </a:fld>
            <a:endParaRPr lang="en-US"/>
          </a:p>
        </p:txBody>
      </p:sp>
      <p:sp>
        <p:nvSpPr>
          <p:cNvPr id="9" name="Номер слайда 8"/>
          <p:cNvSpPr>
            <a:spLocks noGrp="1"/>
          </p:cNvSpPr>
          <p:nvPr>
            <p:ph type="sldNum" sz="quarter" idx="15"/>
          </p:nvPr>
        </p:nvSpPr>
        <p:spPr/>
        <p:txBody>
          <a:bodyPr/>
          <a:lstStyle/>
          <a:p>
            <a:fld id="{A483448D-3A78-4528-A469-B745A65DA480}" type="slidenum">
              <a:rPr lang="en-US" smtClean="0"/>
              <a:pPr/>
              <a:t>‹#›</a:t>
            </a:fld>
            <a:endParaRPr lang="en-US"/>
          </a:p>
        </p:txBody>
      </p:sp>
      <p:sp>
        <p:nvSpPr>
          <p:cNvPr id="10" name="Нижний колонтитул 9"/>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ru-RU" smtClean="0"/>
              <a:t>Вставка рисунка</a:t>
            </a:r>
            <a:endParaRPr kumimoji="0" lang="en-US"/>
          </a:p>
        </p:txBody>
      </p:sp>
      <p:sp>
        <p:nvSpPr>
          <p:cNvPr id="4" name="Текст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8" name="Дата 7"/>
          <p:cNvSpPr>
            <a:spLocks noGrp="1"/>
          </p:cNvSpPr>
          <p:nvPr>
            <p:ph type="dt" sz="half" idx="10"/>
          </p:nvPr>
        </p:nvSpPr>
        <p:spPr/>
        <p:txBody>
          <a:bodyPr/>
          <a:lstStyle/>
          <a:p>
            <a:fld id="{7EAF463A-BC7C-46EE-9F1E-7F377CCA4891}" type="datetimeFigureOut">
              <a:rPr lang="en-US" smtClean="0"/>
              <a:pPr/>
              <a:t>1/19/2014</a:t>
            </a:fld>
            <a:endParaRPr lang="en-US"/>
          </a:p>
        </p:txBody>
      </p:sp>
      <p:sp>
        <p:nvSpPr>
          <p:cNvPr id="9" name="Номер слайда 8"/>
          <p:cNvSpPr>
            <a:spLocks noGrp="1"/>
          </p:cNvSpPr>
          <p:nvPr>
            <p:ph type="sldNum" sz="quarter" idx="11"/>
          </p:nvPr>
        </p:nvSpPr>
        <p:spPr/>
        <p:txBody>
          <a:bodyPr/>
          <a:lstStyle/>
          <a:p>
            <a:fld id="{A483448D-3A78-4528-A469-B745A65DA480}" type="slidenum">
              <a:rPr lang="en-US" smtClean="0"/>
              <a:pPr/>
              <a:t>‹#›</a:t>
            </a:fld>
            <a:endParaRPr lang="en-US"/>
          </a:p>
        </p:txBody>
      </p:sp>
      <p:sp>
        <p:nvSpPr>
          <p:cNvPr id="10" name="Нижний колонтитул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Текст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7EAF463A-BC7C-46EE-9F1E-7F377CCA4891}" type="datetimeFigureOut">
              <a:rPr lang="en-US" smtClean="0"/>
              <a:pPr/>
              <a:t>1/19/2014</a:t>
            </a:fld>
            <a:endParaRPr lang="en-US"/>
          </a:p>
        </p:txBody>
      </p:sp>
      <p:sp>
        <p:nvSpPr>
          <p:cNvPr id="10" name="Нижний колонтитул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Номер слайда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A483448D-3A78-4528-A469-B745A65DA480}" type="slidenum">
              <a:rPr lang="en-US" smtClean="0"/>
              <a:pPr/>
              <a:t>‹#›</a:t>
            </a:fld>
            <a:endParaRPr lang="en-US"/>
          </a:p>
        </p:txBody>
      </p:sp>
      <p:sp>
        <p:nvSpPr>
          <p:cNvPr id="5" name="Заголовок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ru-RU" smtClean="0"/>
              <a:t>Образец заголовка</a:t>
            </a:r>
            <a:endParaRPr kumimoji="0"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commons.com.ua/?p=8681" TargetMode="External"/><Relationship Id="rId2" Type="http://schemas.openxmlformats.org/officeDocument/2006/relationships/hyperlink" Target="http://commons.com.ua/?originatorUA=%d0%b3%d0%b0%d0%bf%d0%be%d0%b2%d0%b0-%d0%be%d0%bb%d0%b5%d0%bd%d0%b0"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commons.com.ua/?p=8681" TargetMode="External"/><Relationship Id="rId2" Type="http://schemas.openxmlformats.org/officeDocument/2006/relationships/hyperlink" Target="http://commons.com.ua/?originatorUA=%d0%b3%d0%b0%d0%bf%d0%be%d0%b2%d0%b0-%d0%be%d0%bb%d0%b5%d0%bd%d0%b0"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commons.com.ua/?p=8681" TargetMode="External"/><Relationship Id="rId2" Type="http://schemas.openxmlformats.org/officeDocument/2006/relationships/hyperlink" Target="http://commons.com.ua/?originatorUA=%d0%b3%d0%b0%d0%bf%d0%be%d0%b2%d0%b0-%d0%be%d0%bb%d0%b5%d0%bd%d0%b0"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commons.com.ua/?p=8681" TargetMode="External"/><Relationship Id="rId2" Type="http://schemas.openxmlformats.org/officeDocument/2006/relationships/hyperlink" Target="http://commons.com.ua/?originatorUA=%d0%b3%d0%b0%d0%bf%d0%be%d0%b2%d0%b0-%d0%be%d0%bb%d0%b5%d0%bd%d0%b0" TargetMode="External"/><Relationship Id="rId1" Type="http://schemas.openxmlformats.org/officeDocument/2006/relationships/slideLayout" Target="../slideLayouts/slideLayout2.xml"/><Relationship Id="rId4" Type="http://schemas.openxmlformats.org/officeDocument/2006/relationships/hyperlink" Target="http://community.livejournal.com/feministki/"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www.akorda.kz/upload/content_files/doc/WKAZ_PREZIDENTA_RESPWBLIKI_KAZAXSTAN.doc" TargetMode="External"/><Relationship Id="rId2" Type="http://schemas.openxmlformats.org/officeDocument/2006/relationships/hyperlink" Target="http://www.akorda.kz/upload/content_files/doc/POLOJENIE.doc"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p:txBody>
          <a:bodyPr/>
          <a:lstStyle/>
          <a:p>
            <a:r>
              <a:rPr lang="ru-RU" sz="2000" dirty="0" smtClean="0"/>
              <a:t>15 тем лекций</a:t>
            </a:r>
          </a:p>
          <a:p>
            <a:r>
              <a:rPr lang="ru-RU" sz="2000" dirty="0" smtClean="0"/>
              <a:t>30 часов</a:t>
            </a:r>
          </a:p>
          <a:p>
            <a:r>
              <a:rPr lang="ru-RU" sz="2000" dirty="0" smtClean="0"/>
              <a:t>Магистратура</a:t>
            </a:r>
          </a:p>
          <a:p>
            <a:r>
              <a:rPr lang="ru-RU" dirty="0" err="1" smtClean="0"/>
              <a:t>Культурология</a:t>
            </a:r>
            <a:endParaRPr lang="ru-RU" dirty="0" smtClean="0"/>
          </a:p>
          <a:p>
            <a:endParaRPr lang="ru-RU" dirty="0"/>
          </a:p>
        </p:txBody>
      </p:sp>
      <p:sp>
        <p:nvSpPr>
          <p:cNvPr id="2" name="Заголовок 1"/>
          <p:cNvSpPr>
            <a:spLocks noGrp="1"/>
          </p:cNvSpPr>
          <p:nvPr>
            <p:ph type="ctrTitle"/>
          </p:nvPr>
        </p:nvSpPr>
        <p:spPr/>
        <p:txBody>
          <a:bodyPr/>
          <a:lstStyle/>
          <a:p>
            <a:r>
              <a:rPr lang="ru-RU" dirty="0" smtClean="0"/>
              <a:t>АНТОЛОГИЯ И МЕТОДОЛОГИЯ ГЕНДЕРНЫХ ИССЛЕДОВАНИЙ</a:t>
            </a: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r>
              <a:rPr lang="ru-RU" dirty="0" smtClean="0"/>
              <a:t>1  </a:t>
            </a:r>
            <a:r>
              <a:rPr lang="ru-RU" dirty="0" smtClean="0"/>
              <a:t>История </a:t>
            </a:r>
            <a:r>
              <a:rPr lang="ru-RU" dirty="0" smtClean="0"/>
              <a:t>человечества</a:t>
            </a:r>
          </a:p>
          <a:p>
            <a:r>
              <a:rPr lang="ru-RU" dirty="0" smtClean="0"/>
              <a:t>2 Возникновение матриархата</a:t>
            </a:r>
          </a:p>
          <a:p>
            <a:r>
              <a:rPr lang="ru-RU" dirty="0" smtClean="0"/>
              <a:t>3 Традиции патриархата</a:t>
            </a:r>
          </a:p>
          <a:p>
            <a:endParaRPr lang="ru-RU" dirty="0" smtClean="0"/>
          </a:p>
          <a:p>
            <a:r>
              <a:rPr lang="ru-RU" dirty="0" smtClean="0"/>
              <a:t>Цель – провести краткий  исторический экскурс, проанализировать мифы и теории о происхождении    человека и человеческого общества; выявить сущность и роль матриархата и патриархата в становлении социума</a:t>
            </a:r>
            <a:endParaRPr lang="ru-RU" dirty="0"/>
          </a:p>
        </p:txBody>
      </p:sp>
      <p:sp>
        <p:nvSpPr>
          <p:cNvPr id="3" name="Заголовок 2"/>
          <p:cNvSpPr>
            <a:spLocks noGrp="1"/>
          </p:cNvSpPr>
          <p:nvPr>
            <p:ph type="title"/>
          </p:nvPr>
        </p:nvSpPr>
        <p:spPr/>
        <p:txBody>
          <a:bodyPr>
            <a:noAutofit/>
          </a:bodyPr>
          <a:lstStyle/>
          <a:p>
            <a:r>
              <a:rPr lang="ru-RU" sz="2800" b="1" dirty="0" smtClean="0"/>
              <a:t>Лекция</a:t>
            </a:r>
            <a:r>
              <a:rPr lang="kk-KZ" sz="2800" b="1" dirty="0" smtClean="0"/>
              <a:t> 3</a:t>
            </a:r>
            <a:r>
              <a:rPr lang="kk-KZ" sz="2800" dirty="0" smtClean="0"/>
              <a:t> </a:t>
            </a:r>
            <a:r>
              <a:rPr lang="ru-RU" sz="2800" dirty="0" smtClean="0"/>
              <a:t>Сущность, традиции матриархата и патриархата.  </a:t>
            </a:r>
            <a:br>
              <a:rPr lang="ru-RU" sz="2800" dirty="0" smtClean="0"/>
            </a:br>
            <a:endParaRPr lang="ru-RU" sz="28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fontScale="55000" lnSpcReduction="20000"/>
          </a:bodyPr>
          <a:lstStyle/>
          <a:p>
            <a:pPr algn="ctr"/>
            <a:r>
              <a:rPr lang="ru-RU" b="1" dirty="0" smtClean="0">
                <a:solidFill>
                  <a:srgbClr val="FF0000"/>
                </a:solidFill>
              </a:rPr>
              <a:t>Женщина. Учебник для мужчин</a:t>
            </a:r>
          </a:p>
          <a:p>
            <a:pPr algn="ctr"/>
            <a:r>
              <a:rPr lang="ru-RU" i="1" dirty="0" smtClean="0">
                <a:solidFill>
                  <a:srgbClr val="FF0000"/>
                </a:solidFill>
              </a:rPr>
              <a:t>Олег Новосёлов</a:t>
            </a:r>
            <a:r>
              <a:rPr lang="ru-RU" dirty="0" smtClean="0">
                <a:solidFill>
                  <a:srgbClr val="FF0000"/>
                </a:solidFill>
              </a:rPr>
              <a:t> </a:t>
            </a:r>
            <a:r>
              <a:rPr lang="ru-RU" dirty="0" smtClean="0"/>
              <a:t/>
            </a:r>
            <a:br>
              <a:rPr lang="ru-RU" dirty="0" smtClean="0"/>
            </a:br>
            <a:r>
              <a:rPr lang="ru-RU" dirty="0" smtClean="0"/>
              <a:t/>
            </a:r>
            <a:br>
              <a:rPr lang="ru-RU" dirty="0" smtClean="0"/>
            </a:br>
            <a:r>
              <a:rPr lang="ru-RU" b="1" dirty="0" smtClean="0">
                <a:solidFill>
                  <a:srgbClr val="FF0000"/>
                </a:solidFill>
              </a:rPr>
              <a:t>1.6 Баланс доминирования. Патриархат и матриархат.</a:t>
            </a:r>
          </a:p>
          <a:p>
            <a:pPr algn="r"/>
            <a:r>
              <a:rPr lang="ru-RU" i="1" dirty="0" smtClean="0"/>
              <a:t/>
            </a:r>
            <a:br>
              <a:rPr lang="ru-RU" i="1" dirty="0" smtClean="0"/>
            </a:br>
            <a:r>
              <a:rPr lang="ru-RU" i="1" dirty="0" smtClean="0"/>
              <a:t>Каменный век. Мужик делает наскальный рисунок. Жена его спрашивает: </a:t>
            </a:r>
            <a:br>
              <a:rPr lang="ru-RU" i="1" dirty="0" smtClean="0"/>
            </a:br>
            <a:r>
              <a:rPr lang="ru-RU" i="1" dirty="0" smtClean="0"/>
              <a:t>- Зачем ты рисуешь человека с копьем? </a:t>
            </a:r>
            <a:br>
              <a:rPr lang="ru-RU" i="1" dirty="0" smtClean="0"/>
            </a:br>
            <a:r>
              <a:rPr lang="ru-RU" i="1" dirty="0" smtClean="0"/>
              <a:t>- Хочу, чтобы потомки видели, как я охочусь. </a:t>
            </a:r>
            <a:br>
              <a:rPr lang="ru-RU" i="1" dirty="0" smtClean="0"/>
            </a:br>
            <a:r>
              <a:rPr lang="ru-RU" i="1" dirty="0" smtClean="0"/>
              <a:t>Мужик рисует дальше. Жена его спрашивает: </a:t>
            </a:r>
            <a:br>
              <a:rPr lang="ru-RU" i="1" dirty="0" smtClean="0"/>
            </a:br>
            <a:r>
              <a:rPr lang="ru-RU" i="1" dirty="0" smtClean="0"/>
              <a:t>- Зачем ты рисуешь змей и тигров? </a:t>
            </a:r>
            <a:br>
              <a:rPr lang="ru-RU" i="1" dirty="0" smtClean="0"/>
            </a:br>
            <a:r>
              <a:rPr lang="ru-RU" i="1" dirty="0" smtClean="0"/>
              <a:t>- Хочу, чтобы потомки видели, что я никого не боюсь. </a:t>
            </a:r>
            <a:br>
              <a:rPr lang="ru-RU" i="1" dirty="0" smtClean="0"/>
            </a:br>
            <a:r>
              <a:rPr lang="ru-RU" i="1" dirty="0" smtClean="0"/>
              <a:t>Мужик продолжает рисовать. Жена его спрашивает: </a:t>
            </a:r>
            <a:br>
              <a:rPr lang="ru-RU" i="1" dirty="0" smtClean="0"/>
            </a:br>
            <a:r>
              <a:rPr lang="ru-RU" i="1" dirty="0" smtClean="0"/>
              <a:t>- Зачем ты рисуешь лодку? </a:t>
            </a:r>
            <a:br>
              <a:rPr lang="ru-RU" i="1" dirty="0" smtClean="0"/>
            </a:br>
            <a:r>
              <a:rPr lang="ru-RU" i="1" dirty="0" smtClean="0"/>
              <a:t>- Хочу, чтобы потомки видели, на чем плаваю. </a:t>
            </a:r>
            <a:br>
              <a:rPr lang="ru-RU" i="1" dirty="0" smtClean="0"/>
            </a:br>
            <a:r>
              <a:rPr lang="ru-RU" i="1" dirty="0" smtClean="0"/>
              <a:t>Мужик делает еще рисунок. Жена его спрашивает: </a:t>
            </a:r>
            <a:br>
              <a:rPr lang="ru-RU" i="1" dirty="0" smtClean="0"/>
            </a:br>
            <a:r>
              <a:rPr lang="ru-RU" i="1" dirty="0" smtClean="0"/>
              <a:t>- Зачем ты рисуешь хижину? </a:t>
            </a:r>
            <a:br>
              <a:rPr lang="ru-RU" i="1" dirty="0" smtClean="0"/>
            </a:br>
            <a:r>
              <a:rPr lang="ru-RU" i="1" dirty="0" smtClean="0"/>
              <a:t>- Хочу, чтобы потомки видели, где я жил. </a:t>
            </a:r>
            <a:br>
              <a:rPr lang="ru-RU" i="1" dirty="0" smtClean="0"/>
            </a:br>
            <a:r>
              <a:rPr lang="ru-RU" i="1" dirty="0" smtClean="0"/>
              <a:t>Мужик кладет краски и садится отдыхать. Жена его спрашивает: </a:t>
            </a:r>
            <a:br>
              <a:rPr lang="ru-RU" i="1" dirty="0" smtClean="0"/>
            </a:br>
            <a:r>
              <a:rPr lang="ru-RU" i="1" dirty="0" smtClean="0"/>
              <a:t>- А как же я? Почему ты меня не нарисовал? </a:t>
            </a:r>
            <a:br>
              <a:rPr lang="ru-RU" i="1" dirty="0" smtClean="0"/>
            </a:br>
            <a:r>
              <a:rPr lang="ru-RU" i="1" dirty="0" smtClean="0"/>
              <a:t>- Не хочу, чтобы потомки видели, как я </a:t>
            </a:r>
            <a:r>
              <a:rPr lang="ru-RU" i="1" dirty="0" err="1" smtClean="0"/>
              <a:t>мучался</a:t>
            </a:r>
            <a:r>
              <a:rPr lang="ru-RU" i="1" dirty="0" smtClean="0"/>
              <a:t>! </a:t>
            </a:r>
            <a:br>
              <a:rPr lang="ru-RU" i="1" dirty="0" smtClean="0"/>
            </a:br>
            <a:r>
              <a:rPr lang="ru-RU" i="1" dirty="0" smtClean="0"/>
              <a:t>Доисторический анекдот</a:t>
            </a:r>
            <a:endParaRPr lang="ru-RU" dirty="0" smtClean="0"/>
          </a:p>
          <a:p>
            <a:pPr algn="r"/>
            <a:r>
              <a:rPr lang="ru-RU" dirty="0" smtClean="0"/>
              <a:t/>
            </a:r>
            <a:br>
              <a:rPr lang="ru-RU" dirty="0" smtClean="0"/>
            </a:br>
            <a:endParaRPr lang="ru-RU" dirty="0"/>
          </a:p>
        </p:txBody>
      </p:sp>
      <p:sp>
        <p:nvSpPr>
          <p:cNvPr id="3" name="Заголовок 2"/>
          <p:cNvSpPr>
            <a:spLocks noGrp="1"/>
          </p:cNvSpPr>
          <p:nvPr>
            <p:ph type="title"/>
          </p:nvPr>
        </p:nvSpPr>
        <p:spPr/>
        <p:txBody>
          <a:bodyPr>
            <a:normAutofit/>
          </a:bodyPr>
          <a:lstStyle/>
          <a:p>
            <a:pPr marL="742950" indent="-742950"/>
            <a:r>
              <a:rPr lang="ru-RU" dirty="0" smtClean="0"/>
              <a:t>Продолжение темы 3</a:t>
            </a:r>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fontScale="25000" lnSpcReduction="20000"/>
          </a:bodyPr>
          <a:lstStyle/>
          <a:p>
            <a:r>
              <a:rPr lang="ru-RU" sz="5600" b="1" dirty="0" smtClean="0">
                <a:solidFill>
                  <a:srgbClr val="FF0000"/>
                </a:solidFill>
                <a:latin typeface="Times New Roman" pitchFamily="18" charset="0"/>
                <a:cs typeface="Times New Roman" pitchFamily="18" charset="0"/>
              </a:rPr>
              <a:t>Кравченко А.И. </a:t>
            </a:r>
            <a:r>
              <a:rPr lang="ru-RU" sz="5600" b="1" dirty="0" err="1" smtClean="0">
                <a:solidFill>
                  <a:srgbClr val="FF0000"/>
                </a:solidFill>
                <a:latin typeface="Times New Roman" pitchFamily="18" charset="0"/>
                <a:cs typeface="Times New Roman" pitchFamily="18" charset="0"/>
              </a:rPr>
              <a:t>Культурология</a:t>
            </a:r>
            <a:r>
              <a:rPr lang="ru-RU" sz="5600" b="1" dirty="0" smtClean="0">
                <a:solidFill>
                  <a:srgbClr val="FF0000"/>
                </a:solidFill>
                <a:latin typeface="Times New Roman" pitchFamily="18" charset="0"/>
                <a:cs typeface="Times New Roman" pitchFamily="18" charset="0"/>
              </a:rPr>
              <a:t>: Учебное пособие для вузов. - 3-е изд.- М.: Академический проект, 2001.</a:t>
            </a:r>
            <a:r>
              <a:rPr lang="ru-RU" dirty="0" smtClean="0"/>
              <a:t/>
            </a:r>
            <a:br>
              <a:rPr lang="ru-RU" dirty="0" smtClean="0"/>
            </a:br>
            <a:endParaRPr lang="ru-RU" dirty="0" smtClean="0"/>
          </a:p>
          <a:p>
            <a:pPr algn="just"/>
            <a:r>
              <a:rPr lang="ru-RU" sz="4800" dirty="0" smtClean="0">
                <a:latin typeface="Times New Roman" pitchFamily="18" charset="0"/>
                <a:cs typeface="Times New Roman" pitchFamily="18" charset="0"/>
              </a:rPr>
              <a:t>Стоянки охотников и собирателей каменного века постепенно превращались в деревни земледельцев — новый тип поселений, которые вырастали в разных частях земного шара. Впервые они появились на Ближнем Востоке в начале VII тысячелетия до н. э. В развитых культурах неолита возникают крупные города, насчитывавшие сотни и даже тысячи жителей. </a:t>
            </a:r>
            <a:br>
              <a:rPr lang="ru-RU" sz="4800" dirty="0" smtClean="0">
                <a:latin typeface="Times New Roman" pitchFamily="18" charset="0"/>
                <a:cs typeface="Times New Roman" pitchFamily="18" charset="0"/>
              </a:rPr>
            </a:br>
            <a:r>
              <a:rPr lang="ru-RU" sz="4800" dirty="0" smtClean="0">
                <a:latin typeface="Times New Roman" pitchFamily="18" charset="0"/>
                <a:cs typeface="Times New Roman" pitchFamily="18" charset="0"/>
              </a:rPr>
              <a:t/>
            </a:r>
            <a:br>
              <a:rPr lang="ru-RU" sz="4800" dirty="0" smtClean="0">
                <a:latin typeface="Times New Roman" pitchFamily="18" charset="0"/>
                <a:cs typeface="Times New Roman" pitchFamily="18" charset="0"/>
              </a:rPr>
            </a:br>
            <a:r>
              <a:rPr lang="ru-RU" sz="4800" dirty="0" smtClean="0">
                <a:latin typeface="Times New Roman" pitchFamily="18" charset="0"/>
                <a:cs typeface="Times New Roman" pitchFamily="18" charset="0"/>
              </a:rPr>
              <a:t>В Месопотамии царства формировались вокруг шумерских городов, центрами которых были храмы. Жрецы здесь контролировали не только культовую деятельность, но и хозяйственную жизнь, организацию орошения и главные зернохранилища. Принадлежность практически всей земли в городе местному божеству и всеобъемлющее подчинение управления, хозяйства и культуры храму позволяли жрецам представлять царя как наместника Бога на земле. </a:t>
            </a:r>
            <a:br>
              <a:rPr lang="ru-RU" sz="4800" dirty="0" smtClean="0">
                <a:latin typeface="Times New Roman" pitchFamily="18" charset="0"/>
                <a:cs typeface="Times New Roman" pitchFamily="18" charset="0"/>
              </a:rPr>
            </a:br>
            <a:r>
              <a:rPr lang="ru-RU" sz="4800" dirty="0" smtClean="0">
                <a:latin typeface="Times New Roman" pitchFamily="18" charset="0"/>
                <a:cs typeface="Times New Roman" pitchFamily="18" charset="0"/>
              </a:rPr>
              <a:t/>
            </a:r>
            <a:br>
              <a:rPr lang="ru-RU" sz="4800" dirty="0" smtClean="0">
                <a:latin typeface="Times New Roman" pitchFamily="18" charset="0"/>
                <a:cs typeface="Times New Roman" pitchFamily="18" charset="0"/>
              </a:rPr>
            </a:br>
            <a:r>
              <a:rPr lang="ru-RU" sz="4800" dirty="0" smtClean="0">
                <a:latin typeface="Times New Roman" pitchFamily="18" charset="0"/>
                <a:cs typeface="Times New Roman" pitchFamily="18" charset="0"/>
              </a:rPr>
              <a:t>Глубокие изменения в эпоху неолита затронули не только формы хозяйствования, но и религию, что, несомненно, отразилось в искусстве. В языческой религии сформировались два принципиально отличных типа верований. </a:t>
            </a:r>
            <a:br>
              <a:rPr lang="ru-RU" sz="4800" dirty="0" smtClean="0">
                <a:latin typeface="Times New Roman" pitchFamily="18" charset="0"/>
                <a:cs typeface="Times New Roman" pitchFamily="18" charset="0"/>
              </a:rPr>
            </a:br>
            <a:r>
              <a:rPr lang="ru-RU" sz="4800" dirty="0" smtClean="0">
                <a:latin typeface="Times New Roman" pitchFamily="18" charset="0"/>
                <a:cs typeface="Times New Roman" pitchFamily="18" charset="0"/>
              </a:rPr>
              <a:t/>
            </a:r>
            <a:br>
              <a:rPr lang="ru-RU" sz="4800" dirty="0" smtClean="0">
                <a:latin typeface="Times New Roman" pitchFamily="18" charset="0"/>
                <a:cs typeface="Times New Roman" pitchFamily="18" charset="0"/>
              </a:rPr>
            </a:br>
            <a:r>
              <a:rPr lang="ru-RU" sz="4800" dirty="0" smtClean="0">
                <a:latin typeface="Times New Roman" pitchFamily="18" charset="0"/>
                <a:cs typeface="Times New Roman" pitchFamily="18" charset="0"/>
              </a:rPr>
              <a:t>Пастухи-кочевники поклонялись мужскому началу — богу, воплощавшему силы самца животного, чаще всего в образе быка. Они переходили с одного пастбища на другое, а их единственным постоянным местом были захоронения, которые они обозначали условными знаками. Огромные валуны (менгиры) указывали места культового почитания предков. </a:t>
            </a:r>
            <a:br>
              <a:rPr lang="ru-RU" sz="4800" dirty="0" smtClean="0">
                <a:latin typeface="Times New Roman" pitchFamily="18" charset="0"/>
                <a:cs typeface="Times New Roman" pitchFamily="18" charset="0"/>
              </a:rPr>
            </a:br>
            <a:r>
              <a:rPr lang="ru-RU" sz="4800" dirty="0" smtClean="0">
                <a:latin typeface="Times New Roman" pitchFamily="18" charset="0"/>
                <a:cs typeface="Times New Roman" pitchFamily="18" charset="0"/>
              </a:rPr>
              <a:t/>
            </a:r>
            <a:br>
              <a:rPr lang="ru-RU" sz="4800" dirty="0" smtClean="0">
                <a:latin typeface="Times New Roman" pitchFamily="18" charset="0"/>
                <a:cs typeface="Times New Roman" pitchFamily="18" charset="0"/>
              </a:rPr>
            </a:br>
            <a:r>
              <a:rPr lang="ru-RU" sz="4800" dirty="0" smtClean="0">
                <a:latin typeface="Times New Roman" pitchFamily="18" charset="0"/>
                <a:cs typeface="Times New Roman" pitchFamily="18" charset="0"/>
              </a:rPr>
              <a:t>Земледельцы, наоборот, имели постоянное жилье, а земля и скот составляли их имущество. Дом, очаг, семена и благодатная почва отождествлялись с плодородием в образе женщины. Основными символами женщины как носительницы жизни были геометрия пространства, разделенного на четыре стороны света, циклы Луны и вода. Вместо верований в бога-мужчину появились представления о Великой Матери, В Месопотамии это была </a:t>
            </a:r>
            <a:r>
              <a:rPr lang="ru-RU" sz="4800" dirty="0" err="1" smtClean="0">
                <a:latin typeface="Times New Roman" pitchFamily="18" charset="0"/>
                <a:cs typeface="Times New Roman" pitchFamily="18" charset="0"/>
              </a:rPr>
              <a:t>Иннин-Иштар</a:t>
            </a:r>
            <a:r>
              <a:rPr lang="ru-RU" sz="4800" dirty="0" smtClean="0">
                <a:latin typeface="Times New Roman" pitchFamily="18" charset="0"/>
                <a:cs typeface="Times New Roman" pitchFamily="18" charset="0"/>
              </a:rPr>
              <a:t>, а в Египте — Исида. Фигурки Великой Матери стояли во всех жилищах земледельцев. Однако по мере своего дальнейшего развития все древневосточные цивилизации отошли от женского начала в культуре. Его вытеснило мужское начало. Понятие патриархата антропологи прочно связывают с древневосточными цивилизациями зрелого периода. </a:t>
            </a:r>
            <a:br>
              <a:rPr lang="ru-RU" sz="4800" dirty="0" smtClean="0">
                <a:latin typeface="Times New Roman" pitchFamily="18" charset="0"/>
                <a:cs typeface="Times New Roman" pitchFamily="18" charset="0"/>
              </a:rPr>
            </a:br>
            <a:r>
              <a:rPr lang="ru-RU" sz="4800" dirty="0" smtClean="0">
                <a:latin typeface="Times New Roman" pitchFamily="18" charset="0"/>
                <a:cs typeface="Times New Roman" pitchFamily="18" charset="0"/>
              </a:rPr>
              <a:t/>
            </a:r>
            <a:br>
              <a:rPr lang="ru-RU" sz="4800" dirty="0" smtClean="0">
                <a:latin typeface="Times New Roman" pitchFamily="18" charset="0"/>
                <a:cs typeface="Times New Roman" pitchFamily="18" charset="0"/>
              </a:rPr>
            </a:br>
            <a:r>
              <a:rPr lang="ru-RU" sz="4800" dirty="0" smtClean="0">
                <a:latin typeface="Times New Roman" pitchFamily="18" charset="0"/>
                <a:cs typeface="Times New Roman" pitchFamily="18" charset="0"/>
              </a:rPr>
              <a:t>Эпоха патриархата — время разложения первобытного общества и формирования ранних государств. Иными словами, феномен государства и феномен патриархата настолько тесно связаны между собой, что оторвать их друг от друга просто невозможно. И оба они стали предтечами зарождения культуры и цивилизации в современном понимании.</a:t>
            </a:r>
            <a:endParaRPr lang="ru-RU" sz="4800" dirty="0">
              <a:latin typeface="Times New Roman" pitchFamily="18" charset="0"/>
              <a:cs typeface="Times New Roman" pitchFamily="18" charset="0"/>
            </a:endParaRPr>
          </a:p>
        </p:txBody>
      </p:sp>
      <p:sp>
        <p:nvSpPr>
          <p:cNvPr id="3" name="Заголовок 2"/>
          <p:cNvSpPr>
            <a:spLocks noGrp="1"/>
          </p:cNvSpPr>
          <p:nvPr>
            <p:ph type="title"/>
          </p:nvPr>
        </p:nvSpPr>
        <p:spPr/>
        <p:txBody>
          <a:bodyPr/>
          <a:lstStyle/>
          <a:p>
            <a:r>
              <a:rPr lang="ru-RU" dirty="0" smtClean="0"/>
              <a:t>Продолжение </a:t>
            </a:r>
            <a:r>
              <a:rPr lang="ru-RU" dirty="0" smtClean="0"/>
              <a:t> темы </a:t>
            </a:r>
            <a:r>
              <a:rPr lang="ru-RU" dirty="0" smtClean="0"/>
              <a:t>3</a:t>
            </a:r>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pPr algn="ctr"/>
            <a:r>
              <a:rPr lang="ru-RU" dirty="0" smtClean="0">
                <a:solidFill>
                  <a:schemeClr val="bg1"/>
                </a:solidFill>
              </a:rPr>
              <a:t>Лекция 4</a:t>
            </a:r>
            <a:r>
              <a:rPr lang="kk-KZ" dirty="0" smtClean="0">
                <a:solidFill>
                  <a:schemeClr val="bg1"/>
                </a:solidFill>
              </a:rPr>
              <a:t>. </a:t>
            </a:r>
            <a:r>
              <a:rPr lang="ru-RU" dirty="0" smtClean="0">
                <a:solidFill>
                  <a:schemeClr val="bg1"/>
                </a:solidFill>
              </a:rPr>
              <a:t>Феминизм: теория, направления, идеи. Женское движение. Возникновение «</a:t>
            </a:r>
            <a:r>
              <a:rPr lang="en-US" dirty="0" smtClean="0">
                <a:solidFill>
                  <a:schemeClr val="bg1"/>
                </a:solidFill>
              </a:rPr>
              <a:t>Women</a:t>
            </a:r>
            <a:r>
              <a:rPr lang="ru-RU" dirty="0" smtClean="0">
                <a:solidFill>
                  <a:schemeClr val="bg1"/>
                </a:solidFill>
              </a:rPr>
              <a:t>`</a:t>
            </a:r>
            <a:r>
              <a:rPr lang="en-US" dirty="0" smtClean="0">
                <a:solidFill>
                  <a:schemeClr val="bg1"/>
                </a:solidFill>
              </a:rPr>
              <a:t>s studies</a:t>
            </a:r>
            <a:r>
              <a:rPr lang="ru-RU" dirty="0" smtClean="0">
                <a:solidFill>
                  <a:schemeClr val="bg1"/>
                </a:solidFill>
              </a:rPr>
              <a:t>».</a:t>
            </a:r>
          </a:p>
          <a:p>
            <a:r>
              <a:rPr lang="ru-RU" dirty="0" smtClean="0"/>
              <a:t>1 Основные этапы  развития </a:t>
            </a:r>
            <a:r>
              <a:rPr lang="ru-RU" dirty="0" err="1" smtClean="0"/>
              <a:t>гендерных</a:t>
            </a:r>
            <a:r>
              <a:rPr lang="ru-RU" dirty="0" smtClean="0"/>
              <a:t> исследований</a:t>
            </a:r>
          </a:p>
          <a:p>
            <a:r>
              <a:rPr lang="ru-RU" dirty="0" smtClean="0"/>
              <a:t>2 Пионеры женских движений</a:t>
            </a:r>
          </a:p>
          <a:p>
            <a:r>
              <a:rPr lang="ru-RU" dirty="0" smtClean="0"/>
              <a:t>Цель – показать основные вехи становления </a:t>
            </a:r>
            <a:r>
              <a:rPr lang="ru-RU" dirty="0" err="1" smtClean="0"/>
              <a:t>гендерных</a:t>
            </a:r>
            <a:r>
              <a:rPr lang="ru-RU" dirty="0" smtClean="0"/>
              <a:t> исследований, познакомить с яркими представителями и основоположниками </a:t>
            </a:r>
            <a:r>
              <a:rPr lang="ru-RU" dirty="0" smtClean="0"/>
              <a:t>«</a:t>
            </a:r>
            <a:r>
              <a:rPr lang="en-US" dirty="0" smtClean="0"/>
              <a:t>Women</a:t>
            </a:r>
            <a:r>
              <a:rPr lang="ru-RU" dirty="0" smtClean="0"/>
              <a:t>`</a:t>
            </a:r>
            <a:r>
              <a:rPr lang="en-US" dirty="0" smtClean="0"/>
              <a:t>s studies</a:t>
            </a:r>
            <a:r>
              <a:rPr lang="ru-RU" dirty="0" smtClean="0"/>
              <a:t>».</a:t>
            </a:r>
            <a:endParaRPr lang="ru-RU" dirty="0"/>
          </a:p>
        </p:txBody>
      </p:sp>
      <p:sp>
        <p:nvSpPr>
          <p:cNvPr id="3" name="Заголовок 2"/>
          <p:cNvSpPr>
            <a:spLocks noGrp="1"/>
          </p:cNvSpPr>
          <p:nvPr>
            <p:ph type="title"/>
          </p:nvPr>
        </p:nvSpPr>
        <p:spPr/>
        <p:txBody>
          <a:bodyPr>
            <a:normAutofit/>
          </a:bodyPr>
          <a:lstStyle/>
          <a:p>
            <a:r>
              <a:rPr lang="kk-KZ" sz="2800" b="1" dirty="0" smtClean="0"/>
              <a:t>Модуль 2. Институционализация гендерных исследований</a:t>
            </a:r>
            <a:endParaRPr lang="ru-RU" sz="2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fontScale="62500" lnSpcReduction="20000"/>
          </a:bodyPr>
          <a:lstStyle/>
          <a:p>
            <a:pPr algn="just"/>
            <a:r>
              <a:rPr lang="ru-RU" b="1" dirty="0" smtClean="0"/>
              <a:t>Женские исследования (</a:t>
            </a:r>
            <a:r>
              <a:rPr lang="ru-RU" b="1" dirty="0" err="1" smtClean="0"/>
              <a:t>women's</a:t>
            </a:r>
            <a:r>
              <a:rPr lang="ru-RU" b="1" dirty="0" smtClean="0"/>
              <a:t> </a:t>
            </a:r>
            <a:r>
              <a:rPr lang="ru-RU" b="1" dirty="0" err="1" smtClean="0"/>
              <a:t>studies</a:t>
            </a:r>
            <a:r>
              <a:rPr lang="ru-RU" b="1" dirty="0" smtClean="0"/>
              <a:t>) </a:t>
            </a:r>
            <a:r>
              <a:rPr lang="ru-RU" dirty="0" smtClean="0"/>
              <a:t>– начальный этап </a:t>
            </a:r>
            <a:r>
              <a:rPr lang="ru-RU" dirty="0" err="1" smtClean="0"/>
              <a:t>гендерных</a:t>
            </a:r>
            <a:r>
              <a:rPr lang="ru-RU" dirty="0" smtClean="0"/>
              <a:t> исследований (70-е годы).</a:t>
            </a:r>
            <a:r>
              <a:rPr lang="ru-RU" b="1" dirty="0" smtClean="0"/>
              <a:t> </a:t>
            </a:r>
            <a:r>
              <a:rPr lang="ru-RU" dirty="0" smtClean="0"/>
              <a:t>Ощутимый рост интереса к «женской теме» в современном гуманитарном знании относится к концу 60-х. Социально-политический контекст появления женских исследований был создан либералистскими идеями (эмансипации, равенства, автономии, прогресса), нашедшими отражение в (1) молодежных движениях конца 1960-х и революции «новых левых», (2) сексуальной революции, от последствий которой женщины выиграли более мужчин и (3) связанной с сексуальной революцией «второй волной» феминизма.</a:t>
            </a:r>
          </a:p>
          <a:p>
            <a:pPr algn="just"/>
            <a:r>
              <a:rPr lang="ru-RU" dirty="0" smtClean="0"/>
              <a:t>Теоретический </a:t>
            </a:r>
            <a:r>
              <a:rPr lang="ru-RU" dirty="0" smtClean="0"/>
              <a:t>анализ отношений полов был востребован изменившимися (по сравнению с 19 в. и «первой волной» движения) целями феминисток: от борьбы за равенство прав, которое оказалось уже зафиксированным в законах многих стран, они перешли к борьбе за равенство возможностей для женщин, от «феминизма равенства» к «феминизму различий», требованию признать «особость» женского социального опыта. Главной целью «шестидесятниц» 20 в. стало создание свободной, автономной женской личности.</a:t>
            </a:r>
          </a:p>
          <a:p>
            <a:r>
              <a:rPr lang="ru-RU" sz="2800" b="1" dirty="0" smtClean="0">
                <a:solidFill>
                  <a:srgbClr val="FF0000"/>
                </a:solidFill>
              </a:rPr>
              <a:t>Материалы в Интернете: </a:t>
            </a:r>
            <a:r>
              <a:rPr lang="en-US" sz="2800" b="1" dirty="0" smtClean="0">
                <a:solidFill>
                  <a:srgbClr val="FF0000"/>
                </a:solidFill>
              </a:rPr>
              <a:t>Women Studies in Europe // http://women-www.uia.ac.be/women/noise/index/html</a:t>
            </a:r>
            <a:br>
              <a:rPr lang="en-US" sz="2800" b="1" dirty="0" smtClean="0">
                <a:solidFill>
                  <a:srgbClr val="FF0000"/>
                </a:solidFill>
              </a:rPr>
            </a:br>
            <a:r>
              <a:rPr lang="en-US" sz="2800" b="1" dirty="0" smtClean="0">
                <a:solidFill>
                  <a:srgbClr val="FF0000"/>
                </a:solidFill>
              </a:rPr>
              <a:t>Women's </a:t>
            </a:r>
            <a:r>
              <a:rPr lang="en-US" sz="2800" b="1" dirty="0" err="1" smtClean="0">
                <a:solidFill>
                  <a:srgbClr val="FF0000"/>
                </a:solidFill>
              </a:rPr>
              <a:t>Programm</a:t>
            </a:r>
            <a:r>
              <a:rPr lang="en-US" sz="2800" b="1" dirty="0" smtClean="0">
                <a:solidFill>
                  <a:srgbClr val="FF0000"/>
                </a:solidFill>
              </a:rPr>
              <a:t>: http://www.soros.org/wp</a:t>
            </a:r>
            <a:br>
              <a:rPr lang="en-US" sz="2800" b="1" dirty="0" smtClean="0">
                <a:solidFill>
                  <a:srgbClr val="FF0000"/>
                </a:solidFill>
              </a:rPr>
            </a:br>
            <a:r>
              <a:rPr lang="ru-RU" sz="2800" b="1" i="1" dirty="0" smtClean="0">
                <a:solidFill>
                  <a:srgbClr val="FF0000"/>
                </a:solidFill>
              </a:rPr>
              <a:t>Наталья Пушкарева</a:t>
            </a:r>
            <a:r>
              <a:rPr lang="ru-RU" sz="2800" b="1" dirty="0" smtClean="0">
                <a:solidFill>
                  <a:srgbClr val="FF0000"/>
                </a:solidFill>
              </a:rPr>
              <a:t/>
            </a:r>
            <a:br>
              <a:rPr lang="ru-RU" sz="2800" b="1" dirty="0" smtClean="0">
                <a:solidFill>
                  <a:srgbClr val="FF0000"/>
                </a:solidFill>
              </a:rPr>
            </a:br>
            <a:endParaRPr lang="ru-RU" sz="2800" b="1" dirty="0" smtClean="0">
              <a:solidFill>
                <a:srgbClr val="FF0000"/>
              </a:solidFill>
              <a:latin typeface="Times New Roman" pitchFamily="18" charset="0"/>
              <a:cs typeface="Times New Roman" pitchFamily="18" charset="0"/>
            </a:endParaRPr>
          </a:p>
          <a:p>
            <a:endParaRPr lang="ru-RU" dirty="0"/>
          </a:p>
        </p:txBody>
      </p:sp>
      <p:sp>
        <p:nvSpPr>
          <p:cNvPr id="3" name="Заголовок 2"/>
          <p:cNvSpPr>
            <a:spLocks noGrp="1"/>
          </p:cNvSpPr>
          <p:nvPr>
            <p:ph type="title"/>
          </p:nvPr>
        </p:nvSpPr>
        <p:spPr/>
        <p:txBody>
          <a:bodyPr>
            <a:normAutofit/>
          </a:bodyPr>
          <a:lstStyle/>
          <a:p>
            <a:r>
              <a:rPr lang="ru-RU" sz="3200" dirty="0" smtClean="0"/>
              <a:t>Продолжение  </a:t>
            </a:r>
            <a:r>
              <a:rPr lang="ru-RU" sz="3200" dirty="0" smtClean="0"/>
              <a:t>темы </a:t>
            </a:r>
            <a:r>
              <a:rPr lang="ru-RU" sz="3200" dirty="0" smtClean="0"/>
              <a:t>4</a:t>
            </a:r>
            <a:endParaRPr lang="ru-RU" sz="3200" dirty="0">
              <a:solidFill>
                <a:schemeClr val="bg1"/>
              </a:solidFill>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r>
              <a:rPr lang="kk-KZ" b="1" dirty="0" smtClean="0"/>
              <a:t>1 Характеристики маскулинности и феминности</a:t>
            </a:r>
          </a:p>
          <a:p>
            <a:r>
              <a:rPr lang="kk-KZ" b="1" dirty="0" smtClean="0"/>
              <a:t>2</a:t>
            </a:r>
            <a:r>
              <a:rPr lang="ru-RU" dirty="0" smtClean="0"/>
              <a:t> Поло-ролевые особенности м</a:t>
            </a:r>
            <a:r>
              <a:rPr lang="kk-KZ" dirty="0" smtClean="0"/>
              <a:t>ужчины </a:t>
            </a:r>
            <a:r>
              <a:rPr lang="kk-KZ" dirty="0" smtClean="0"/>
              <a:t>и женщины</a:t>
            </a:r>
            <a:endParaRPr lang="kk-KZ" b="1" dirty="0" smtClean="0"/>
          </a:p>
          <a:p>
            <a:r>
              <a:rPr lang="ru-RU" dirty="0" smtClean="0"/>
              <a:t>3 Каким образом влияют воспитание</a:t>
            </a:r>
            <a:r>
              <a:rPr lang="ru-RU" dirty="0" smtClean="0"/>
              <a:t>, культура, стереотипы, </a:t>
            </a:r>
            <a:r>
              <a:rPr lang="ru-RU" dirty="0" smtClean="0"/>
              <a:t>предубеждения  </a:t>
            </a:r>
            <a:endParaRPr lang="ru-RU" dirty="0" smtClean="0"/>
          </a:p>
          <a:p>
            <a:r>
              <a:rPr lang="ru-RU" dirty="0" smtClean="0"/>
              <a:t>Цель – продемонстрировать специфику различий в базовых понятиях,  дать определения основным дефинициям, привить навыки оперирования понятиями и терминами </a:t>
            </a:r>
            <a:r>
              <a:rPr lang="ru-RU" dirty="0" err="1" smtClean="0"/>
              <a:t>гендерных</a:t>
            </a:r>
            <a:r>
              <a:rPr lang="ru-RU" dirty="0" smtClean="0"/>
              <a:t> теорий</a:t>
            </a:r>
            <a:endParaRPr lang="ru-RU" dirty="0"/>
          </a:p>
        </p:txBody>
      </p:sp>
      <p:sp>
        <p:nvSpPr>
          <p:cNvPr id="3" name="Заголовок 2"/>
          <p:cNvSpPr>
            <a:spLocks noGrp="1"/>
          </p:cNvSpPr>
          <p:nvPr>
            <p:ph type="title"/>
          </p:nvPr>
        </p:nvSpPr>
        <p:spPr/>
        <p:txBody>
          <a:bodyPr>
            <a:normAutofit/>
          </a:bodyPr>
          <a:lstStyle/>
          <a:p>
            <a:r>
              <a:rPr lang="ru-RU" sz="2400" b="1" dirty="0" smtClean="0"/>
              <a:t>Лекция</a:t>
            </a:r>
            <a:r>
              <a:rPr lang="kk-KZ" sz="2400" b="1" dirty="0" smtClean="0"/>
              <a:t> 5. </a:t>
            </a:r>
            <a:r>
              <a:rPr lang="kk-KZ" sz="2400" dirty="0" smtClean="0"/>
              <a:t>Маскулинность. Феминность. Исследовательсктй дискурс различия мужского и женского.</a:t>
            </a:r>
            <a:r>
              <a:rPr lang="ru-RU" sz="2400" dirty="0" smtClean="0"/>
              <a:t/>
            </a:r>
            <a:br>
              <a:rPr lang="ru-RU" sz="2400" dirty="0" smtClean="0"/>
            </a:br>
            <a:endParaRPr lang="ru-RU" sz="2400"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fontScale="55000" lnSpcReduction="20000"/>
          </a:bodyPr>
          <a:lstStyle/>
          <a:p>
            <a:pPr algn="just"/>
            <a:r>
              <a:rPr lang="ru-RU" dirty="0" smtClean="0"/>
              <a:t>Самое </a:t>
            </a:r>
            <a:r>
              <a:rPr lang="ru-RU" dirty="0" smtClean="0"/>
              <a:t>большое разочарование женщины в семье или на работе испытывает, если мужчина в своих поступках не проявляет той мужественности, которую ищет в нем женщина. И в свою очередь, мужчина всегда тоскует о женственности, о скромности, преданности и грациозности дамы сердца, о возможности защитить ее от всех жизненных  невзгод.</a:t>
            </a:r>
          </a:p>
          <a:p>
            <a:pPr algn="just"/>
            <a:r>
              <a:rPr lang="ru-RU" dirty="0" smtClean="0"/>
              <a:t>Необходимо подчеркнуть, что исторически понятия «</a:t>
            </a:r>
            <a:r>
              <a:rPr lang="ru-RU" dirty="0" err="1" smtClean="0"/>
              <a:t>гендера</a:t>
            </a:r>
            <a:r>
              <a:rPr lang="ru-RU" dirty="0" smtClean="0"/>
              <a:t>», «</a:t>
            </a:r>
            <a:r>
              <a:rPr lang="ru-RU" dirty="0" err="1" smtClean="0"/>
              <a:t>гендерной</a:t>
            </a:r>
            <a:r>
              <a:rPr lang="ru-RU" dirty="0" smtClean="0"/>
              <a:t> роли», «</a:t>
            </a:r>
            <a:r>
              <a:rPr lang="ru-RU" dirty="0" err="1" smtClean="0"/>
              <a:t>гендерной</a:t>
            </a:r>
            <a:r>
              <a:rPr lang="ru-RU" dirty="0" smtClean="0"/>
              <a:t> идентичности» относились исключительно к женщинам. В настоящее время разрабатываются концепты мужественности, и данные определения относятся к обоим полам. </a:t>
            </a:r>
          </a:p>
          <a:p>
            <a:pPr algn="just"/>
            <a:r>
              <a:rPr lang="ru-RU" dirty="0" smtClean="0"/>
              <a:t>Долгое время не принято было говорить о существовании мужского </a:t>
            </a:r>
            <a:r>
              <a:rPr lang="ru-RU" dirty="0" err="1" smtClean="0"/>
              <a:t>гендера</a:t>
            </a:r>
            <a:r>
              <a:rPr lang="ru-RU" dirty="0" smtClean="0"/>
              <a:t>, он был «невидим». Это объясняется отчасти классическим определением человека («</a:t>
            </a:r>
            <a:r>
              <a:rPr lang="en-US" dirty="0" smtClean="0"/>
              <a:t>man</a:t>
            </a:r>
            <a:r>
              <a:rPr lang="ru-RU" dirty="0" smtClean="0"/>
              <a:t>»), зафиксированном во многих языках мира, закрепленном в народном фольклоре, где мужчина и человек отождествлены. </a:t>
            </a:r>
          </a:p>
          <a:p>
            <a:pPr algn="just"/>
            <a:r>
              <a:rPr lang="ru-RU" dirty="0" smtClean="0"/>
              <a:t>Мужской </a:t>
            </a:r>
            <a:r>
              <a:rPr lang="ru-RU" dirty="0" err="1" smtClean="0"/>
              <a:t>гендер</a:t>
            </a:r>
            <a:r>
              <a:rPr lang="ru-RU" dirty="0" smtClean="0"/>
              <a:t> специфичен потому, что главный его детерминатив – мужественность - сегодня является особым качеством, приобретаемым в становлении. По общепринятому мнению: женщиной рождаются, а мужчиной становятся. И еще одна особенность в понимании мужского </a:t>
            </a:r>
            <a:r>
              <a:rPr lang="ru-RU" dirty="0" err="1" smtClean="0"/>
              <a:t>гендера</a:t>
            </a:r>
            <a:r>
              <a:rPr lang="ru-RU" dirty="0" smtClean="0"/>
              <a:t> кроется в отрицаемой мужчиной женственности, которая присутствует в нем самом. Женственность, присущая мужчине выражается в любви или нелюбви к своей матери, в представлении об идеальной женщине и т.д. </a:t>
            </a:r>
          </a:p>
          <a:p>
            <a:pPr algn="just"/>
            <a:r>
              <a:rPr lang="ru-RU" dirty="0" smtClean="0"/>
              <a:t>Таким образом, современное социальное знание требует анализа как мужественности и женственности, так и атрибутивных характеристик личности и личностного бытия.</a:t>
            </a:r>
            <a:endParaRPr lang="ru-RU" dirty="0"/>
          </a:p>
        </p:txBody>
      </p:sp>
      <p:sp>
        <p:nvSpPr>
          <p:cNvPr id="3" name="Заголовок 2"/>
          <p:cNvSpPr>
            <a:spLocks noGrp="1"/>
          </p:cNvSpPr>
          <p:nvPr>
            <p:ph type="title"/>
          </p:nvPr>
        </p:nvSpPr>
        <p:spPr/>
        <p:txBody>
          <a:bodyPr/>
          <a:lstStyle/>
          <a:p>
            <a:r>
              <a:rPr lang="ru-RU" sz="4400" dirty="0" smtClean="0"/>
              <a:t>Продолжение  темы </a:t>
            </a:r>
            <a:r>
              <a:rPr lang="ru-RU" sz="4400" dirty="0" smtClean="0"/>
              <a:t>5</a:t>
            </a:r>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r>
              <a:rPr lang="ru-RU" dirty="0" smtClean="0"/>
              <a:t>1 Теоретические </a:t>
            </a:r>
            <a:r>
              <a:rPr lang="ru-RU" dirty="0" smtClean="0"/>
              <a:t>коллизии и методологическая </a:t>
            </a:r>
            <a:r>
              <a:rPr lang="ru-RU" dirty="0" smtClean="0"/>
              <a:t>размытость понятий</a:t>
            </a:r>
          </a:p>
          <a:p>
            <a:r>
              <a:rPr lang="ru-RU" dirty="0" smtClean="0"/>
              <a:t>2 Базовые установки классических теорий </a:t>
            </a:r>
            <a:r>
              <a:rPr lang="ru-RU" dirty="0" err="1" smtClean="0"/>
              <a:t>гендера</a:t>
            </a:r>
            <a:endParaRPr lang="ru-RU" dirty="0" smtClean="0"/>
          </a:p>
          <a:p>
            <a:r>
              <a:rPr lang="ru-RU" dirty="0" smtClean="0"/>
              <a:t>Методология современных исследований</a:t>
            </a:r>
          </a:p>
          <a:p>
            <a:endParaRPr lang="ru-RU" dirty="0" smtClean="0"/>
          </a:p>
          <a:p>
            <a:r>
              <a:rPr lang="ru-RU" dirty="0" smtClean="0"/>
              <a:t>Цель -  уметь анализировать основные концепции и методологические подходы </a:t>
            </a:r>
            <a:r>
              <a:rPr lang="ru-RU" dirty="0" err="1" smtClean="0"/>
              <a:t>гендерных</a:t>
            </a:r>
            <a:r>
              <a:rPr lang="ru-RU" dirty="0" smtClean="0"/>
              <a:t> исследований  в современном социально-гуманитарном знании</a:t>
            </a:r>
            <a:endParaRPr lang="ru-RU" dirty="0"/>
          </a:p>
        </p:txBody>
      </p:sp>
      <p:sp>
        <p:nvSpPr>
          <p:cNvPr id="3" name="Заголовок 2"/>
          <p:cNvSpPr>
            <a:spLocks noGrp="1"/>
          </p:cNvSpPr>
          <p:nvPr>
            <p:ph type="title"/>
          </p:nvPr>
        </p:nvSpPr>
        <p:spPr/>
        <p:txBody>
          <a:bodyPr>
            <a:normAutofit fontScale="90000"/>
          </a:bodyPr>
          <a:lstStyle/>
          <a:p>
            <a:r>
              <a:rPr lang="ru-RU" sz="2800" b="1" dirty="0" smtClean="0"/>
              <a:t>Лекция</a:t>
            </a:r>
            <a:r>
              <a:rPr lang="kk-KZ" sz="2800" b="1" dirty="0" smtClean="0"/>
              <a:t> 6.  </a:t>
            </a:r>
            <a:r>
              <a:rPr lang="ru-RU" sz="2800" dirty="0" smtClean="0"/>
              <a:t>Современные (классические) т</a:t>
            </a:r>
            <a:r>
              <a:rPr lang="kk-KZ" sz="2800" dirty="0" smtClean="0"/>
              <a:t>еории г</a:t>
            </a:r>
            <a:r>
              <a:rPr lang="ru-RU" sz="2800" dirty="0" err="1" smtClean="0"/>
              <a:t>ендера</a:t>
            </a:r>
            <a:r>
              <a:rPr lang="ru-RU" sz="2800" dirty="0" smtClean="0"/>
              <a:t>.</a:t>
            </a:r>
            <a:br>
              <a:rPr lang="ru-RU" sz="2800" dirty="0" smtClean="0"/>
            </a:br>
            <a:endParaRPr lang="ru-RU" sz="2800" dirty="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fontScale="55000" lnSpcReduction="20000"/>
          </a:bodyPr>
          <a:lstStyle/>
          <a:p>
            <a:pPr algn="just"/>
            <a:r>
              <a:rPr lang="ru-RU" dirty="0" smtClean="0"/>
              <a:t>Как нам известно, </a:t>
            </a:r>
            <a:r>
              <a:rPr lang="ru-RU" dirty="0" err="1" smtClean="0"/>
              <a:t>гендерные</a:t>
            </a:r>
            <a:r>
              <a:rPr lang="ru-RU" dirty="0" smtClean="0"/>
              <a:t> исследования, проводимые на заре 20 века, исходили из половой определенности субъектов. Современные реалии отличаются неопределенностью, и перед личностью и обществом стоит проблема переопределения и сохранения половой стабильности и определенности. Разумеется, одними лишь биологическими различиями не объяснишь разницу в процессе культурной </a:t>
            </a:r>
            <a:r>
              <a:rPr lang="ru-RU" dirty="0" err="1" smtClean="0"/>
              <a:t>маргинализации</a:t>
            </a:r>
            <a:r>
              <a:rPr lang="ru-RU" dirty="0" smtClean="0"/>
              <a:t> мужчин и женщин. Во всяком случае, ее специфика предопределяется социальными факторами. Данное утверждение основывается на анализе работ современных авторов: </a:t>
            </a:r>
            <a:r>
              <a:rPr lang="ru-RU" dirty="0" err="1" smtClean="0"/>
              <a:t>Камиллы</a:t>
            </a:r>
            <a:r>
              <a:rPr lang="ru-RU" dirty="0" smtClean="0"/>
              <a:t> </a:t>
            </a:r>
            <a:r>
              <a:rPr lang="ru-RU" dirty="0" err="1" smtClean="0"/>
              <a:t>Палья</a:t>
            </a:r>
            <a:r>
              <a:rPr lang="ru-RU" dirty="0" smtClean="0"/>
              <a:t> </a:t>
            </a:r>
            <a:r>
              <a:rPr lang="ru-RU" dirty="0" smtClean="0"/>
              <a:t>, </a:t>
            </a:r>
            <a:r>
              <a:rPr lang="ru-RU" dirty="0" smtClean="0"/>
              <a:t>Клариссы </a:t>
            </a:r>
            <a:r>
              <a:rPr lang="ru-RU" dirty="0" err="1" smtClean="0"/>
              <a:t>Пинкола</a:t>
            </a:r>
            <a:r>
              <a:rPr lang="ru-RU" dirty="0" smtClean="0"/>
              <a:t> </a:t>
            </a:r>
            <a:r>
              <a:rPr lang="ru-RU" dirty="0" err="1" smtClean="0"/>
              <a:t>Эстес</a:t>
            </a:r>
            <a:r>
              <a:rPr lang="ru-RU" dirty="0" smtClean="0"/>
              <a:t> </a:t>
            </a:r>
            <a:r>
              <a:rPr lang="ru-RU" dirty="0" smtClean="0"/>
              <a:t>, </a:t>
            </a:r>
            <a:r>
              <a:rPr lang="ru-RU" dirty="0" smtClean="0"/>
              <a:t>А.Е. Наговицына, а также на различных публикациях казахстанских исследователей, занимающихся проблемами </a:t>
            </a:r>
            <a:r>
              <a:rPr lang="ru-RU" dirty="0" err="1" smtClean="0"/>
              <a:t>гендера</a:t>
            </a:r>
            <a:r>
              <a:rPr lang="ru-RU" dirty="0" smtClean="0"/>
              <a:t>. </a:t>
            </a:r>
          </a:p>
          <a:p>
            <a:pPr algn="just"/>
            <a:r>
              <a:rPr lang="ru-RU" dirty="0" smtClean="0"/>
              <a:t>Мы считаем, что на всех этапах общественного развития менялось положение женщины в обществе, ее социальная роль и функции. Движущей силой развития европейской культуры (западного </a:t>
            </a:r>
            <a:r>
              <a:rPr lang="ru-RU" dirty="0" err="1" smtClean="0"/>
              <a:t>идентотипа</a:t>
            </a:r>
            <a:r>
              <a:rPr lang="ru-RU" dirty="0" smtClean="0"/>
              <a:t>, западной </a:t>
            </a:r>
            <a:r>
              <a:rPr lang="ru-RU" dirty="0" err="1" smtClean="0"/>
              <a:t>прадигмы</a:t>
            </a:r>
            <a:r>
              <a:rPr lang="ru-RU" dirty="0" smtClean="0"/>
              <a:t> культуры) была борьба, конкуренция мужского и женского, порядка и хаоса, природы и цивилизации.</a:t>
            </a:r>
          </a:p>
          <a:p>
            <a:pPr algn="just"/>
            <a:r>
              <a:rPr lang="ru-RU" dirty="0" smtClean="0"/>
              <a:t>К примеру, в книге современного американского исследователя, профессора гуманитарных наук Университета искусств Филадельфии </a:t>
            </a:r>
            <a:r>
              <a:rPr lang="ru-RU" dirty="0" err="1" smtClean="0"/>
              <a:t>Камиллы</a:t>
            </a:r>
            <a:r>
              <a:rPr lang="ru-RU" dirty="0" smtClean="0"/>
              <a:t> </a:t>
            </a:r>
            <a:r>
              <a:rPr lang="ru-RU" dirty="0" err="1" smtClean="0"/>
              <a:t>Палья</a:t>
            </a:r>
            <a:r>
              <a:rPr lang="ru-RU" dirty="0" smtClean="0"/>
              <a:t> утверждается, что секс и природа – грубые языческие силы, общество – искусственная конструкция, система наследуемых культурных форм, защищающая человека от сил природы.  Никакое общественное преобразование не может изменить природу человека. Автор книги прославляет древнюю тайну женщин, считает, что мать - непреодолимая сила, которая обрекает мужчин пожизненно </a:t>
            </a:r>
            <a:r>
              <a:rPr lang="ru-RU" dirty="0" err="1" smtClean="0"/>
              <a:t>испытытвать</a:t>
            </a:r>
            <a:r>
              <a:rPr lang="ru-RU" dirty="0" smtClean="0"/>
              <a:t> сексуальную тревогу и от которой у них остается одно спасение – бегство в рационализм и физическое развитие. К. </a:t>
            </a:r>
            <a:r>
              <a:rPr lang="ru-RU" dirty="0" err="1" smtClean="0"/>
              <a:t>Палья</a:t>
            </a:r>
            <a:r>
              <a:rPr lang="ru-RU" dirty="0" smtClean="0"/>
              <a:t> показывает, что в западной жизни в искусстве, мышлении присутствуют различные виды личин, «масок», которые одевает на себя человек </a:t>
            </a:r>
            <a:r>
              <a:rPr lang="ru-RU" dirty="0" smtClean="0"/>
              <a:t>[</a:t>
            </a:r>
            <a:r>
              <a:rPr lang="ru-RU" dirty="0" err="1" smtClean="0"/>
              <a:t>Камиллы</a:t>
            </a:r>
            <a:r>
              <a:rPr lang="ru-RU" dirty="0" smtClean="0"/>
              <a:t> </a:t>
            </a:r>
            <a:r>
              <a:rPr lang="ru-RU" dirty="0" err="1" smtClean="0"/>
              <a:t>Палья</a:t>
            </a:r>
            <a:r>
              <a:rPr lang="ru-RU" dirty="0" smtClean="0"/>
              <a:t> </a:t>
            </a:r>
            <a:r>
              <a:rPr lang="ru-RU" dirty="0" smtClean="0"/>
              <a:t>].</a:t>
            </a:r>
            <a:endParaRPr lang="ru-RU" dirty="0" smtClean="0"/>
          </a:p>
          <a:p>
            <a:endParaRPr lang="ru-RU" dirty="0"/>
          </a:p>
        </p:txBody>
      </p:sp>
      <p:sp>
        <p:nvSpPr>
          <p:cNvPr id="3" name="Заголовок 2"/>
          <p:cNvSpPr>
            <a:spLocks noGrp="1"/>
          </p:cNvSpPr>
          <p:nvPr>
            <p:ph type="title"/>
          </p:nvPr>
        </p:nvSpPr>
        <p:spPr/>
        <p:txBody>
          <a:bodyPr/>
          <a:lstStyle/>
          <a:p>
            <a:r>
              <a:rPr lang="ru-RU" sz="4000" dirty="0" smtClean="0"/>
              <a:t>Продолжение  темы 6</a:t>
            </a:r>
            <a:endParaRPr lang="ru-R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fontScale="47500" lnSpcReduction="20000"/>
          </a:bodyPr>
          <a:lstStyle/>
          <a:p>
            <a:pPr algn="just"/>
            <a:r>
              <a:rPr lang="ru-RU" dirty="0" smtClean="0"/>
              <a:t>В </a:t>
            </a:r>
            <a:r>
              <a:rPr lang="ru-RU" dirty="0" smtClean="0"/>
              <a:t>ее получившей большую популярность книге «Личины сексуальности», выявляется, основная ошибка феминизма, который  считает, что иерархия мужского и женского (</a:t>
            </a:r>
            <a:r>
              <a:rPr lang="ru-RU" dirty="0" err="1" smtClean="0"/>
              <a:t>доминантность</a:t>
            </a:r>
            <a:r>
              <a:rPr lang="ru-RU" dirty="0" smtClean="0"/>
              <a:t> мужчины и репрессивность женщины) социальная выдумка, инструмент подавления женщин, неравенства полов и т.п. По мнению американской исследовательницы, следует помнить, что человек – иерархическое животное, человек от природы жесток, склонен к насилию, стремится к власти. Секс – власть, идентичность – это власть, чтобы выжить человек убивал друг друга всегда. Поэтому властные отношения, отрицаемые феминистками, присуще сексуальной сфере человека, их нейтрализация это противоречие самой природе.</a:t>
            </a:r>
          </a:p>
          <a:p>
            <a:pPr algn="just"/>
            <a:r>
              <a:rPr lang="ru-RU" dirty="0" err="1" smtClean="0"/>
              <a:t>Палья</a:t>
            </a:r>
            <a:r>
              <a:rPr lang="ru-RU" dirty="0" smtClean="0"/>
              <a:t> актуализирует проблему соединения духа и тела как наиболее фундаментальную в исследовании природы человека, которая не решается ни борьбой за политические права женщин, ни раскрепощенным сексом. Наше тело – древо природы, телесность – мучение, поэтому и </a:t>
            </a:r>
            <a:r>
              <a:rPr lang="ru-RU" dirty="0" err="1" smtClean="0"/>
              <a:t>гендер</a:t>
            </a:r>
            <a:r>
              <a:rPr lang="ru-RU" dirty="0" smtClean="0"/>
              <a:t> неоднозначен и вызывающ, так как мы не выбираем, он налагается на нас природой </a:t>
            </a:r>
            <a:r>
              <a:rPr lang="ru-RU" dirty="0" smtClean="0"/>
              <a:t>[</a:t>
            </a:r>
            <a:r>
              <a:rPr lang="ru-RU" dirty="0" err="1" smtClean="0"/>
              <a:t>Камиллы</a:t>
            </a:r>
            <a:r>
              <a:rPr lang="ru-RU" dirty="0" smtClean="0"/>
              <a:t> </a:t>
            </a:r>
            <a:r>
              <a:rPr lang="ru-RU" dirty="0" err="1" smtClean="0"/>
              <a:t>Палья</a:t>
            </a:r>
            <a:r>
              <a:rPr lang="ru-RU" dirty="0" smtClean="0"/>
              <a:t> </a:t>
            </a:r>
            <a:r>
              <a:rPr lang="ru-RU" dirty="0" smtClean="0"/>
              <a:t>].</a:t>
            </a:r>
            <a:endParaRPr lang="ru-RU" dirty="0" smtClean="0"/>
          </a:p>
          <a:p>
            <a:pPr algn="just"/>
            <a:r>
              <a:rPr lang="ru-RU" dirty="0" smtClean="0"/>
              <a:t>Одним словом, профессор гуманитарных наук, развенчивает парадигму западной культуры как противостояния природы и культуры (цивилизации), как устремленность </a:t>
            </a:r>
            <a:r>
              <a:rPr lang="ru-RU" dirty="0" err="1" smtClean="0"/>
              <a:t>апполонического</a:t>
            </a:r>
            <a:r>
              <a:rPr lang="ru-RU" dirty="0" smtClean="0"/>
              <a:t> духа к рационализации (сексуальность, саму природу невозможно понять; эротика – это тайна, сакральная область; она за гранью понимания, приличий, человеческого). В отличие от Запада, человек восточной культуры (в частности, буддийской культуры) живет в гармонии с природой, он не противостоит, а поддается, подчиняется ее ритмам, соединяясь с реальностью.   </a:t>
            </a:r>
          </a:p>
          <a:p>
            <a:pPr algn="just"/>
            <a:r>
              <a:rPr lang="ru-RU" dirty="0" smtClean="0"/>
              <a:t>Вспомнить и вернуться к своей первозданной природе, но несколько в ином ракурсе, призывает известный американский </a:t>
            </a:r>
            <a:r>
              <a:rPr lang="ru-RU" dirty="0" err="1" smtClean="0"/>
              <a:t>психоаналитик-юнгианец</a:t>
            </a:r>
            <a:r>
              <a:rPr lang="ru-RU" dirty="0" smtClean="0"/>
              <a:t>, доктор философии Кларисса </a:t>
            </a:r>
            <a:r>
              <a:rPr lang="ru-RU" dirty="0" err="1" smtClean="0"/>
              <a:t>Пинкола</a:t>
            </a:r>
            <a:r>
              <a:rPr lang="ru-RU" dirty="0" smtClean="0"/>
              <a:t> </a:t>
            </a:r>
            <a:r>
              <a:rPr lang="ru-RU" dirty="0" err="1" smtClean="0"/>
              <a:t>Эстесс</a:t>
            </a:r>
            <a:r>
              <a:rPr lang="ru-RU" dirty="0" smtClean="0"/>
              <a:t>. В своей уникальной книге «Бегущая с волками. Женский архетип в мифах и сказаниях» она исследует внутреннюю жизнь женщины, и утверждает, что женский архетип универсален. Внутри каждой женщины «сидит» Первозданная женщина – Дикая женщина, естественное существо, полное добрых инстинктов, сострадательной и извечной мудрости. Цивилизация убивает и подавляет все естественное и природное, «дикое» в ребенке, но </a:t>
            </a:r>
            <a:r>
              <a:rPr lang="ru-RU" dirty="0" err="1" smtClean="0"/>
              <a:t>архетипическая</a:t>
            </a:r>
            <a:r>
              <a:rPr lang="ru-RU" dirty="0" smtClean="0"/>
              <a:t> Дикая женщина все еще живет в мифах разных культур, нужно только суметь «вернуться» к ним, проявить в душе каждой женщины. Ведь, женщина, по сути, есть сама природа. От природы она - крепкая, сильная, упрямая, неукротимая. </a:t>
            </a:r>
            <a:r>
              <a:rPr lang="ru-RU" dirty="0" err="1" smtClean="0"/>
              <a:t>Эстесс</a:t>
            </a:r>
            <a:r>
              <a:rPr lang="ru-RU" dirty="0" smtClean="0"/>
              <a:t> призывает женщин не бояться и осознать собственную силу. Изгнание, в котором длительное время находилась женщина, это своего рода дар, это возможность окрепнуть, найти себя, стать сильнее (автор книги приводит в пример сказку « О гадком утенке»).</a:t>
            </a:r>
          </a:p>
          <a:p>
            <a:endParaRPr lang="ru-RU" dirty="0"/>
          </a:p>
        </p:txBody>
      </p:sp>
      <p:sp>
        <p:nvSpPr>
          <p:cNvPr id="3" name="Заголовок 2"/>
          <p:cNvSpPr>
            <a:spLocks noGrp="1"/>
          </p:cNvSpPr>
          <p:nvPr>
            <p:ph type="title"/>
          </p:nvPr>
        </p:nvSpPr>
        <p:spPr/>
        <p:txBody>
          <a:bodyPr/>
          <a:lstStyle/>
          <a:p>
            <a:r>
              <a:rPr lang="ru-RU" sz="4000" dirty="0" smtClean="0"/>
              <a:t>Продолжение  темы 6</a:t>
            </a: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fontScale="62500" lnSpcReduction="20000"/>
          </a:bodyPr>
          <a:lstStyle/>
          <a:p>
            <a:pPr algn="just"/>
            <a:r>
              <a:rPr lang="ru-RU" sz="2800" b="1" dirty="0" smtClean="0">
                <a:latin typeface="Times New Roman" pitchFamily="18" charset="0"/>
                <a:cs typeface="Times New Roman" pitchFamily="18" charset="0"/>
              </a:rPr>
              <a:t>Цель курса: </a:t>
            </a:r>
            <a:r>
              <a:rPr lang="ru-RU" sz="2800" dirty="0" smtClean="0">
                <a:latin typeface="Times New Roman" pitchFamily="18" charset="0"/>
                <a:cs typeface="Times New Roman" pitchFamily="18" charset="0"/>
              </a:rPr>
              <a:t>обучающиеся должны получить</a:t>
            </a:r>
            <a:r>
              <a:rPr lang="ru-RU" sz="2800" b="1" dirty="0" smtClean="0">
                <a:latin typeface="Times New Roman" pitchFamily="18" charset="0"/>
                <a:cs typeface="Times New Roman" pitchFamily="18" charset="0"/>
              </a:rPr>
              <a:t> </a:t>
            </a:r>
            <a:r>
              <a:rPr lang="ru-RU" sz="2800" dirty="0" smtClean="0">
                <a:latin typeface="Times New Roman" pitchFamily="18" charset="0"/>
                <a:cs typeface="Times New Roman" pitchFamily="18" charset="0"/>
              </a:rPr>
              <a:t>знания и овладеть компетенциями  по теории и методологии </a:t>
            </a:r>
            <a:r>
              <a:rPr lang="ru-RU" sz="2800" dirty="0" err="1" smtClean="0">
                <a:latin typeface="Times New Roman" pitchFamily="18" charset="0"/>
                <a:cs typeface="Times New Roman" pitchFamily="18" charset="0"/>
              </a:rPr>
              <a:t>гендерных</a:t>
            </a:r>
            <a:r>
              <a:rPr lang="ru-RU" sz="2800" dirty="0" smtClean="0">
                <a:latin typeface="Times New Roman" pitchFamily="18" charset="0"/>
                <a:cs typeface="Times New Roman" pitchFamily="18" charset="0"/>
              </a:rPr>
              <a:t> исследований, знать основные теоретические и прикладные аспекты </a:t>
            </a:r>
            <a:r>
              <a:rPr lang="kk-KZ" sz="2800" dirty="0" smtClean="0">
                <a:latin typeface="Times New Roman" pitchFamily="18" charset="0"/>
                <a:cs typeface="Times New Roman" pitchFamily="18" charset="0"/>
              </a:rPr>
              <a:t>гендерных </a:t>
            </a:r>
            <a:r>
              <a:rPr lang="ru-RU" sz="2800" dirty="0" smtClean="0">
                <a:latin typeface="Times New Roman" pitchFamily="18" charset="0"/>
                <a:cs typeface="Times New Roman" pitchFamily="18" charset="0"/>
              </a:rPr>
              <a:t> исследований. </a:t>
            </a:r>
            <a:r>
              <a:rPr lang="ru-RU" sz="2800" b="1" dirty="0" smtClean="0">
                <a:latin typeface="Times New Roman" pitchFamily="18" charset="0"/>
                <a:cs typeface="Times New Roman" pitchFamily="18" charset="0"/>
              </a:rPr>
              <a:t/>
            </a:r>
            <a:br>
              <a:rPr lang="ru-RU" sz="2800" b="1" dirty="0" smtClean="0">
                <a:latin typeface="Times New Roman" pitchFamily="18" charset="0"/>
                <a:cs typeface="Times New Roman" pitchFamily="18" charset="0"/>
              </a:rPr>
            </a:br>
            <a:endParaRPr lang="ru-RU" sz="2800" b="1" dirty="0" smtClean="0">
              <a:latin typeface="Times New Roman" pitchFamily="18" charset="0"/>
              <a:cs typeface="Times New Roman" pitchFamily="18" charset="0"/>
            </a:endParaRPr>
          </a:p>
          <a:p>
            <a:pPr algn="just"/>
            <a:r>
              <a:rPr lang="ru-RU" b="1" dirty="0" smtClean="0"/>
              <a:t>Задачи </a:t>
            </a:r>
            <a:r>
              <a:rPr lang="ru-RU" b="1" dirty="0" smtClean="0"/>
              <a:t>изучения:</a:t>
            </a:r>
            <a:endParaRPr lang="ru-RU" dirty="0" smtClean="0"/>
          </a:p>
          <a:p>
            <a:pPr lvl="0" algn="just"/>
            <a:r>
              <a:rPr lang="ru-RU" dirty="0" smtClean="0"/>
              <a:t>изучить основные теории, базовые понятия и концептуальные подходы </a:t>
            </a:r>
            <a:r>
              <a:rPr lang="ru-RU" dirty="0" err="1" smtClean="0"/>
              <a:t>гендерологии</a:t>
            </a:r>
            <a:r>
              <a:rPr lang="ru-RU" dirty="0" smtClean="0"/>
              <a:t>,   истоки </a:t>
            </a:r>
            <a:r>
              <a:rPr lang="ru-RU" dirty="0" err="1" smtClean="0"/>
              <a:t>гендера</a:t>
            </a:r>
            <a:r>
              <a:rPr lang="ru-RU" dirty="0" smtClean="0"/>
              <a:t>;</a:t>
            </a:r>
            <a:endParaRPr lang="ru-RU" b="1" dirty="0" smtClean="0"/>
          </a:p>
          <a:p>
            <a:pPr lvl="0" algn="just"/>
            <a:r>
              <a:rPr lang="ru-RU" dirty="0" smtClean="0"/>
              <a:t>проводить сравнительно-сопоставительный анализ </a:t>
            </a:r>
            <a:r>
              <a:rPr lang="ru-RU" dirty="0" err="1" smtClean="0"/>
              <a:t>гендерной</a:t>
            </a:r>
            <a:r>
              <a:rPr lang="ru-RU" dirty="0" smtClean="0"/>
              <a:t> проблематики в культурном формате, сравнительный анализ направлений феминизма (либеральной, марксистский, социалистический, радиальный, психоаналитический, экзистенциальный, постмодернистский, культурный и т.п.); </a:t>
            </a:r>
            <a:endParaRPr lang="ru-RU" b="1" dirty="0" smtClean="0"/>
          </a:p>
          <a:p>
            <a:pPr lvl="0" algn="just"/>
            <a:r>
              <a:rPr lang="ru-RU" dirty="0" smtClean="0"/>
              <a:t>раскрыть базовые стереотипы «мужественности» и «женственности»,  особенности формирования </a:t>
            </a:r>
            <a:r>
              <a:rPr lang="ru-RU" dirty="0" err="1" smtClean="0"/>
              <a:t>гендерных</a:t>
            </a:r>
            <a:r>
              <a:rPr lang="ru-RU" dirty="0" smtClean="0"/>
              <a:t> ролей; </a:t>
            </a:r>
          </a:p>
          <a:p>
            <a:pPr lvl="0" algn="just"/>
            <a:r>
              <a:rPr lang="ru-RU" dirty="0" smtClean="0"/>
              <a:t>показать специфику </a:t>
            </a:r>
            <a:r>
              <a:rPr lang="ru-RU" dirty="0" err="1" smtClean="0"/>
              <a:t>гендерных</a:t>
            </a:r>
            <a:r>
              <a:rPr lang="ru-RU" dirty="0" smtClean="0"/>
              <a:t> проблем в различных регионах мира, проблемы </a:t>
            </a:r>
            <a:r>
              <a:rPr lang="ru-RU" dirty="0" err="1" smtClean="0"/>
              <a:t>гендерного</a:t>
            </a:r>
            <a:r>
              <a:rPr lang="ru-RU" dirty="0" smtClean="0"/>
              <a:t> насилия: насилие против женщин, способы и формы </a:t>
            </a:r>
            <a:r>
              <a:rPr lang="ru-RU" dirty="0" err="1" smtClean="0"/>
              <a:t>маргинализации</a:t>
            </a:r>
            <a:r>
              <a:rPr lang="ru-RU" dirty="0" smtClean="0"/>
              <a:t> женщин и мужчин; </a:t>
            </a:r>
          </a:p>
          <a:p>
            <a:pPr lvl="0" algn="just"/>
            <a:r>
              <a:rPr lang="ru-RU" dirty="0" smtClean="0"/>
              <a:t>знать основные мировоззренческие и методологические ориентиры в </a:t>
            </a:r>
            <a:r>
              <a:rPr lang="kk-KZ" dirty="0" smtClean="0"/>
              <a:t>гендерных </a:t>
            </a:r>
            <a:r>
              <a:rPr lang="ru-RU" dirty="0" smtClean="0"/>
              <a:t>исследованиях.</a:t>
            </a:r>
          </a:p>
          <a:p>
            <a:endParaRPr lang="ru-RU" dirty="0"/>
          </a:p>
        </p:txBody>
      </p:sp>
      <p:sp>
        <p:nvSpPr>
          <p:cNvPr id="3" name="Заголовок 2"/>
          <p:cNvSpPr>
            <a:spLocks noGrp="1"/>
          </p:cNvSpPr>
          <p:nvPr>
            <p:ph type="title"/>
          </p:nvPr>
        </p:nvSpPr>
        <p:spPr>
          <a:xfrm>
            <a:off x="457200" y="228600"/>
            <a:ext cx="8229600" cy="1295400"/>
          </a:xfrm>
        </p:spPr>
        <p:txBody>
          <a:bodyPr>
            <a:noAutofit/>
          </a:bodyPr>
          <a:lstStyle/>
          <a:p>
            <a:r>
              <a:rPr lang="ru-RU" sz="2400" b="1" dirty="0" smtClean="0">
                <a:latin typeface="Times New Roman" pitchFamily="18" charset="0"/>
                <a:cs typeface="Times New Roman" pitchFamily="18" charset="0"/>
              </a:rPr>
              <a:t>Цель и задачи дисциплины:</a:t>
            </a: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endParaRPr lang="ru-RU" sz="2400" dirty="0">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fontScale="85000" lnSpcReduction="10000"/>
          </a:bodyPr>
          <a:lstStyle/>
          <a:p>
            <a:r>
              <a:rPr lang="ru-RU" b="1" dirty="0" smtClean="0"/>
              <a:t>1 </a:t>
            </a:r>
            <a:r>
              <a:rPr lang="kk-KZ" b="1" dirty="0" smtClean="0"/>
              <a:t>Н</a:t>
            </a:r>
            <a:r>
              <a:rPr lang="ru-RU" b="1" dirty="0" err="1" smtClean="0"/>
              <a:t>овая</a:t>
            </a:r>
            <a:r>
              <a:rPr lang="ru-RU" b="1" dirty="0" smtClean="0"/>
              <a:t> ментальная ситуация: изменение ценностных установок и представлений</a:t>
            </a:r>
            <a:endParaRPr lang="ru-RU" b="1" dirty="0" smtClean="0"/>
          </a:p>
          <a:p>
            <a:r>
              <a:rPr lang="ru-RU" b="1" dirty="0" smtClean="0"/>
              <a:t>Женская  и мужская культура </a:t>
            </a:r>
            <a:endParaRPr lang="ru-RU" b="1" dirty="0" smtClean="0"/>
          </a:p>
          <a:p>
            <a:r>
              <a:rPr lang="ru-RU" b="1" dirty="0" smtClean="0"/>
              <a:t>Маргинальный </a:t>
            </a:r>
            <a:r>
              <a:rPr lang="ru-RU" b="1" dirty="0" err="1" smtClean="0"/>
              <a:t>дискурс</a:t>
            </a:r>
            <a:r>
              <a:rPr lang="ru-RU" b="1" dirty="0" smtClean="0"/>
              <a:t> в контексте </a:t>
            </a:r>
            <a:r>
              <a:rPr lang="ru-RU" b="1" dirty="0" err="1" smtClean="0"/>
              <a:t>гендера</a:t>
            </a:r>
            <a:endParaRPr lang="ru-RU" b="1" dirty="0" smtClean="0"/>
          </a:p>
          <a:p>
            <a:r>
              <a:rPr lang="ru-RU" b="1" dirty="0" smtClean="0"/>
              <a:t> Фокус проблем </a:t>
            </a:r>
            <a:r>
              <a:rPr lang="ru-RU" b="1" dirty="0" err="1" smtClean="0"/>
              <a:t>гендерной</a:t>
            </a:r>
            <a:r>
              <a:rPr lang="ru-RU" b="1" dirty="0" smtClean="0"/>
              <a:t> идентичности</a:t>
            </a:r>
          </a:p>
          <a:p>
            <a:endParaRPr lang="ru-RU" b="1" dirty="0" smtClean="0"/>
          </a:p>
          <a:p>
            <a:r>
              <a:rPr lang="ru-RU" b="1" dirty="0" smtClean="0"/>
              <a:t>Цель -  </a:t>
            </a:r>
            <a:r>
              <a:rPr lang="ru-RU" dirty="0" smtClean="0"/>
              <a:t>знать основные мировоззренческие и методологические ориентиры в </a:t>
            </a:r>
            <a:r>
              <a:rPr lang="kk-KZ" dirty="0" smtClean="0"/>
              <a:t>гендерных </a:t>
            </a:r>
            <a:r>
              <a:rPr lang="ru-RU" dirty="0" smtClean="0"/>
              <a:t>исследованиях, </a:t>
            </a:r>
          </a:p>
          <a:p>
            <a:r>
              <a:rPr lang="ru-RU" dirty="0" smtClean="0"/>
              <a:t>Овладеть навыками аналитической </a:t>
            </a:r>
            <a:r>
              <a:rPr lang="ru-RU" dirty="0" smtClean="0"/>
              <a:t>работы в контексте  интеллектуальных стратегий  современного осмысления </a:t>
            </a:r>
            <a:r>
              <a:rPr lang="ru-RU" dirty="0" err="1" smtClean="0"/>
              <a:t>гендерных</a:t>
            </a:r>
            <a:r>
              <a:rPr lang="ru-RU" dirty="0" smtClean="0"/>
              <a:t> исследований, с опорой на культурно-исторический опыт, социальные реалии и новые вызовы. </a:t>
            </a:r>
            <a:endParaRPr lang="ru-RU" dirty="0"/>
          </a:p>
        </p:txBody>
      </p:sp>
      <p:sp>
        <p:nvSpPr>
          <p:cNvPr id="3" name="Заголовок 2"/>
          <p:cNvSpPr>
            <a:spLocks noGrp="1"/>
          </p:cNvSpPr>
          <p:nvPr>
            <p:ph type="title"/>
          </p:nvPr>
        </p:nvSpPr>
        <p:spPr/>
        <p:txBody>
          <a:bodyPr>
            <a:normAutofit/>
          </a:bodyPr>
          <a:lstStyle/>
          <a:p>
            <a:r>
              <a:rPr lang="ru-RU" sz="2400" b="1" dirty="0" smtClean="0"/>
              <a:t>Лекция</a:t>
            </a:r>
            <a:r>
              <a:rPr lang="kk-KZ" sz="2400" b="1" dirty="0" smtClean="0"/>
              <a:t> 7. </a:t>
            </a:r>
            <a:r>
              <a:rPr lang="kk-KZ" sz="2400" dirty="0" smtClean="0"/>
              <a:t>Постмодернистская</a:t>
            </a:r>
            <a:r>
              <a:rPr lang="ru-RU" sz="2400" dirty="0" smtClean="0"/>
              <a:t> философия пола. </a:t>
            </a:r>
            <a:r>
              <a:rPr lang="ru-RU" sz="2400" dirty="0" err="1" smtClean="0"/>
              <a:t>Гендер</a:t>
            </a:r>
            <a:r>
              <a:rPr lang="ru-RU" sz="2400" dirty="0" smtClean="0"/>
              <a:t> и </a:t>
            </a:r>
            <a:r>
              <a:rPr lang="ru-RU" sz="2400" dirty="0" err="1" smtClean="0"/>
              <a:t>маргинальность</a:t>
            </a:r>
            <a:r>
              <a:rPr lang="ru-RU" sz="2400" dirty="0" smtClean="0"/>
              <a:t>. </a:t>
            </a:r>
            <a:r>
              <a:rPr lang="ru-RU" sz="2400" dirty="0" err="1" smtClean="0"/>
              <a:t>Гендерная</a:t>
            </a:r>
            <a:r>
              <a:rPr lang="ru-RU" sz="2400" dirty="0" smtClean="0"/>
              <a:t> идентичность.</a:t>
            </a:r>
            <a:br>
              <a:rPr lang="ru-RU" sz="2400" dirty="0" smtClean="0"/>
            </a:br>
            <a:endParaRPr lang="ru-RU" sz="2400" dirty="0">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fontScale="47500" lnSpcReduction="20000"/>
          </a:bodyPr>
          <a:lstStyle/>
          <a:p>
            <a:pPr algn="just"/>
            <a:r>
              <a:rPr lang="ru-RU" dirty="0" smtClean="0"/>
              <a:t>Понятие «</a:t>
            </a:r>
            <a:r>
              <a:rPr lang="ru-RU" dirty="0" err="1" smtClean="0"/>
              <a:t>гендер</a:t>
            </a:r>
            <a:r>
              <a:rPr lang="ru-RU" dirty="0" smtClean="0"/>
              <a:t>» в современной социальной науке интерпретируется по-разному. Как правило, «</a:t>
            </a:r>
            <a:r>
              <a:rPr lang="ru-RU" dirty="0" err="1" smtClean="0"/>
              <a:t>гендер</a:t>
            </a:r>
            <a:r>
              <a:rPr lang="ru-RU" dirty="0" smtClean="0"/>
              <a:t>» употребляется для обозначения </a:t>
            </a:r>
            <a:r>
              <a:rPr lang="ru-RU" dirty="0" err="1" smtClean="0"/>
              <a:t>социокультурных</a:t>
            </a:r>
            <a:r>
              <a:rPr lang="ru-RU" dirty="0" smtClean="0"/>
              <a:t> причин или оснований поло-ролевых различий. Приведем некоторые наиболее распространенные определения </a:t>
            </a:r>
            <a:r>
              <a:rPr lang="ru-RU" dirty="0" err="1" smtClean="0"/>
              <a:t>гендера</a:t>
            </a:r>
            <a:r>
              <a:rPr lang="ru-RU" dirty="0" smtClean="0"/>
              <a:t> (из раздаточных материалов межвузовского семинара-тренинга по </a:t>
            </a:r>
            <a:r>
              <a:rPr lang="ru-RU" dirty="0" err="1" smtClean="0"/>
              <a:t>гендерному</a:t>
            </a:r>
            <a:r>
              <a:rPr lang="ru-RU" dirty="0" smtClean="0"/>
              <a:t> образованию 2005г.).</a:t>
            </a:r>
          </a:p>
          <a:p>
            <a:pPr algn="just"/>
            <a:r>
              <a:rPr lang="ru-RU" dirty="0" err="1" smtClean="0"/>
              <a:t>Гендер</a:t>
            </a:r>
            <a:r>
              <a:rPr lang="ru-RU" dirty="0" smtClean="0"/>
              <a:t> - социально-биологическая и культурная характеристика, с помощью которой личность самоопределяется как «мужчина» или «женщина».</a:t>
            </a:r>
          </a:p>
          <a:p>
            <a:pPr algn="just"/>
            <a:r>
              <a:rPr lang="ru-RU" dirty="0" err="1" smtClean="0"/>
              <a:t>Гендер</a:t>
            </a:r>
            <a:r>
              <a:rPr lang="ru-RU" dirty="0" smtClean="0"/>
              <a:t> – это система отношений и взаимодействий (образующих фундаментальную составляющую социальных связей), которая является основой стратификации и </a:t>
            </a:r>
            <a:r>
              <a:rPr lang="ru-RU" dirty="0" err="1" smtClean="0"/>
              <a:t>иерархизации</a:t>
            </a:r>
            <a:r>
              <a:rPr lang="ru-RU" dirty="0" smtClean="0"/>
              <a:t> общества по признаку пола. Именно подтверждать и воспроизводить представления о «мужском» и «женском» как о категориях социального порядка, наделять властью одних (как правило, мужчин) и </a:t>
            </a:r>
            <a:r>
              <a:rPr lang="ru-RU" dirty="0" err="1" smtClean="0"/>
              <a:t>субординировать</a:t>
            </a:r>
            <a:r>
              <a:rPr lang="ru-RU" dirty="0" smtClean="0"/>
              <a:t> других (женщин, так называемые сексуальные меньшинства и т.д.).</a:t>
            </a:r>
          </a:p>
          <a:p>
            <a:pPr algn="just"/>
            <a:r>
              <a:rPr lang="ru-RU" dirty="0" err="1" smtClean="0"/>
              <a:t>Гендер</a:t>
            </a:r>
            <a:r>
              <a:rPr lang="ru-RU" dirty="0" smtClean="0"/>
              <a:t> – это особое поле, на котором артикулируются властные отношения и коллективные иллюзии. </a:t>
            </a:r>
          </a:p>
          <a:p>
            <a:pPr algn="just"/>
            <a:r>
              <a:rPr lang="ru-RU" dirty="0" err="1" smtClean="0"/>
              <a:t>Гендер</a:t>
            </a:r>
            <a:r>
              <a:rPr lang="ru-RU" dirty="0" smtClean="0"/>
              <a:t> – это система межличностного взаимодействия, посредством которого создается, подтверждается и воспроизводится представление о мужском и женском как категориях социального порядка.</a:t>
            </a:r>
          </a:p>
          <a:p>
            <a:pPr algn="just"/>
            <a:r>
              <a:rPr lang="ru-RU" dirty="0" err="1" smtClean="0"/>
              <a:t>Тульчинский</a:t>
            </a:r>
            <a:r>
              <a:rPr lang="ru-RU" dirty="0" smtClean="0"/>
              <a:t> дает трактовку </a:t>
            </a:r>
            <a:r>
              <a:rPr lang="ru-RU" dirty="0" err="1" smtClean="0"/>
              <a:t>гендера</a:t>
            </a:r>
            <a:r>
              <a:rPr lang="ru-RU" dirty="0" smtClean="0"/>
              <a:t> как принадлежности личности к определенной субкультуре (женской, мужской, гетеро- или гомосексуальной) с ее нормами, стандартами поведения, соответствующими потребительскими рынками, видами творчества, общественной самоорганизации и т.д. [213]. </a:t>
            </a:r>
            <a:r>
              <a:rPr lang="en-US" dirty="0" smtClean="0"/>
              <a:t>14</a:t>
            </a:r>
            <a:endParaRPr lang="ru-RU" dirty="0" smtClean="0"/>
          </a:p>
          <a:p>
            <a:pPr algn="just"/>
            <a:r>
              <a:rPr lang="ru-RU" dirty="0" smtClean="0"/>
              <a:t>Наиболее полным для нас представляется следующее определение:</a:t>
            </a:r>
          </a:p>
          <a:p>
            <a:pPr algn="just"/>
            <a:r>
              <a:rPr lang="ru-RU" dirty="0" err="1" smtClean="0"/>
              <a:t>гендер</a:t>
            </a:r>
            <a:r>
              <a:rPr lang="ru-RU" dirty="0" smtClean="0"/>
              <a:t> – </a:t>
            </a:r>
            <a:r>
              <a:rPr lang="ru-RU" dirty="0" err="1" smtClean="0"/>
              <a:t>социокультурный</a:t>
            </a:r>
            <a:r>
              <a:rPr lang="ru-RU" dirty="0" smtClean="0"/>
              <a:t> конструкт пола, представляющий собой комплекс заданных характеристик мужского и женского поведения, стиля жизни, образа мыслей, норм, предпочтений, жизненных устремлений и т.д. В отличие от биологического пола (по англ. </a:t>
            </a:r>
            <a:r>
              <a:rPr lang="en-US" dirty="0" smtClean="0"/>
              <a:t>sex</a:t>
            </a:r>
            <a:r>
              <a:rPr lang="ru-RU" dirty="0" smtClean="0"/>
              <a:t>), представляющего собой набор генетически заданных анатомо-физиологических признаков человека, </a:t>
            </a:r>
            <a:r>
              <a:rPr lang="ru-RU" dirty="0" err="1" smtClean="0"/>
              <a:t>гендер</a:t>
            </a:r>
            <a:r>
              <a:rPr lang="ru-RU" dirty="0" smtClean="0"/>
              <a:t> строится в конкретном </a:t>
            </a:r>
            <a:r>
              <a:rPr lang="ru-RU" dirty="0" err="1" smtClean="0"/>
              <a:t>социокультурном</a:t>
            </a:r>
            <a:r>
              <a:rPr lang="ru-RU" dirty="0" smtClean="0"/>
              <a:t> контексте, в определенный исторический период и, следовательно, различен во времени и пространстве.</a:t>
            </a:r>
          </a:p>
          <a:p>
            <a:pPr algn="just"/>
            <a:endParaRPr lang="ru-RU" dirty="0"/>
          </a:p>
        </p:txBody>
      </p:sp>
      <p:sp>
        <p:nvSpPr>
          <p:cNvPr id="3" name="Заголовок 2"/>
          <p:cNvSpPr>
            <a:spLocks noGrp="1"/>
          </p:cNvSpPr>
          <p:nvPr>
            <p:ph type="title"/>
          </p:nvPr>
        </p:nvSpPr>
        <p:spPr/>
        <p:txBody>
          <a:bodyPr/>
          <a:lstStyle/>
          <a:p>
            <a:r>
              <a:rPr lang="ru-RU" sz="4000" dirty="0" smtClean="0"/>
              <a:t>Продолжение  темы </a:t>
            </a:r>
            <a:r>
              <a:rPr lang="ru-RU" sz="4000" dirty="0" smtClean="0"/>
              <a:t>7</a:t>
            </a:r>
            <a:endParaRPr lang="ru-RU"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fontScale="47500" lnSpcReduction="20000"/>
          </a:bodyPr>
          <a:lstStyle/>
          <a:p>
            <a:pPr algn="just"/>
            <a:r>
              <a:rPr lang="ru-RU" dirty="0" smtClean="0"/>
              <a:t>Для изучения заданной проблематики необходимо рассмотреть концепт «</a:t>
            </a:r>
            <a:r>
              <a:rPr lang="ru-RU" dirty="0" err="1" smtClean="0"/>
              <a:t>гендерная</a:t>
            </a:r>
            <a:r>
              <a:rPr lang="ru-RU" dirty="0" smtClean="0"/>
              <a:t> роль». </a:t>
            </a:r>
            <a:r>
              <a:rPr lang="ru-RU" dirty="0" err="1" smtClean="0"/>
              <a:t>Гендерная</a:t>
            </a:r>
            <a:r>
              <a:rPr lang="ru-RU" dirty="0" smtClean="0"/>
              <a:t> роль - сложное понятие, в рамках которого выстраивается иерархия мужского и женского, определяются основное предназначение мужчины и женщины, профессиональные сферы деятельности мужчины и женщины, социально-психологические модели мужественности и женственности, сексуальные роли и идеалы мужчины и женщины. При этом следует учитывать изменение </a:t>
            </a:r>
            <a:r>
              <a:rPr lang="ru-RU" dirty="0" err="1" smtClean="0"/>
              <a:t>гендерных</a:t>
            </a:r>
            <a:r>
              <a:rPr lang="ru-RU" dirty="0" smtClean="0"/>
              <a:t> ролей в зависимости от особенностей исторической эпохи и возможностей трансформирования смыслового содержания названных параметров или же их новых формулировок. </a:t>
            </a:r>
          </a:p>
          <a:p>
            <a:pPr algn="just"/>
            <a:r>
              <a:rPr lang="ru-RU" dirty="0" smtClean="0"/>
              <a:t>В свою очередь, </a:t>
            </a:r>
            <a:r>
              <a:rPr lang="ru-RU" b="1" i="1" dirty="0" err="1" smtClean="0"/>
              <a:t>гендерную</a:t>
            </a:r>
            <a:r>
              <a:rPr lang="ru-RU" b="1" i="1" dirty="0" smtClean="0"/>
              <a:t> роль</a:t>
            </a:r>
            <a:r>
              <a:rPr lang="ru-RU" dirty="0" smtClean="0"/>
              <a:t> мы понимаем как систему предназначений, ролей, идеалов и ожидаемых образцов поведения для мужчин и женщин. Различные влияния, детский опыт, природные и социально-экономические условия заставляют мужчин и женщин выбирать разные роли. Именно неоправданные ожидания и несоответствие убеждений по поводу распределения и исполнения ролей зачастую выступают источниками </a:t>
            </a:r>
            <a:r>
              <a:rPr lang="ru-RU" dirty="0" err="1" smtClean="0"/>
              <a:t>маргинализации</a:t>
            </a:r>
            <a:r>
              <a:rPr lang="ru-RU" dirty="0" smtClean="0"/>
              <a:t> как мужчин, так и женщин. </a:t>
            </a:r>
          </a:p>
          <a:p>
            <a:pPr algn="just"/>
            <a:r>
              <a:rPr lang="ru-RU" dirty="0" smtClean="0"/>
              <a:t>К концептуальным понятиям теории </a:t>
            </a:r>
            <a:r>
              <a:rPr lang="ru-RU" dirty="0" err="1" smtClean="0"/>
              <a:t>гендера</a:t>
            </a:r>
            <a:r>
              <a:rPr lang="ru-RU" dirty="0" smtClean="0"/>
              <a:t> относится и «</a:t>
            </a:r>
            <a:r>
              <a:rPr lang="ru-RU" dirty="0" err="1" smtClean="0"/>
              <a:t>гендерная</a:t>
            </a:r>
            <a:r>
              <a:rPr lang="ru-RU" dirty="0" smtClean="0"/>
              <a:t> идентичность». Эта форма социальной идентичности человека специалистами  характеризуется как наиболее стабильная, константная, устойчивая и трудно трансформируемая, и, как правило, исследователями рассматривается в контексте этнической идентичности. И именно посредством </a:t>
            </a:r>
            <a:r>
              <a:rPr lang="ru-RU" dirty="0" err="1" smtClean="0"/>
              <a:t>социокультурных</a:t>
            </a:r>
            <a:r>
              <a:rPr lang="ru-RU" dirty="0" smtClean="0"/>
              <a:t> маркеров «мужской» и «женский», принятых в той или иной этнической среде, человек идентифицирует себя с определенной </a:t>
            </a:r>
            <a:r>
              <a:rPr lang="ru-RU" dirty="0" err="1" smtClean="0"/>
              <a:t>гендерной</a:t>
            </a:r>
            <a:r>
              <a:rPr lang="ru-RU" dirty="0" smtClean="0"/>
              <a:t> группой. </a:t>
            </a:r>
            <a:r>
              <a:rPr lang="ru-RU" dirty="0" err="1" smtClean="0"/>
              <a:t>Гендерные</a:t>
            </a:r>
            <a:r>
              <a:rPr lang="ru-RU" dirty="0" smtClean="0"/>
              <a:t> традиционные порядки имеют свою корреляцию с этническими стереотипами.</a:t>
            </a:r>
          </a:p>
          <a:p>
            <a:pPr algn="just"/>
            <a:r>
              <a:rPr lang="ru-RU" dirty="0" smtClean="0"/>
              <a:t>Противоречия между нормативными представлениями о чертах личности и особенностях поведения мужчин и женщин, заложенные в базовые </a:t>
            </a:r>
            <a:r>
              <a:rPr lang="ru-RU" dirty="0" err="1" smtClean="0"/>
              <a:t>гендерные</a:t>
            </a:r>
            <a:r>
              <a:rPr lang="ru-RU" dirty="0" smtClean="0"/>
              <a:t> стереотипы той или иной культуры, невозможностью или нежеланием личности соответствовать этим представлениям- требованиям приводят к так называемому </a:t>
            </a:r>
            <a:r>
              <a:rPr lang="ru-RU" dirty="0" err="1" smtClean="0"/>
              <a:t>гендерному</a:t>
            </a:r>
            <a:r>
              <a:rPr lang="ru-RU" dirty="0" smtClean="0"/>
              <a:t> конфликту.</a:t>
            </a:r>
          </a:p>
          <a:p>
            <a:endParaRPr lang="ru-RU" dirty="0"/>
          </a:p>
        </p:txBody>
      </p:sp>
      <p:sp>
        <p:nvSpPr>
          <p:cNvPr id="3" name="Заголовок 2"/>
          <p:cNvSpPr>
            <a:spLocks noGrp="1"/>
          </p:cNvSpPr>
          <p:nvPr>
            <p:ph type="title"/>
          </p:nvPr>
        </p:nvSpPr>
        <p:spPr/>
        <p:txBody>
          <a:bodyPr/>
          <a:lstStyle/>
          <a:p>
            <a:r>
              <a:rPr lang="ru-RU" sz="4000" dirty="0" smtClean="0"/>
              <a:t>Продолжение  темы </a:t>
            </a:r>
            <a:r>
              <a:rPr lang="ru-RU" sz="4000" dirty="0" smtClean="0"/>
              <a:t>7</a:t>
            </a:r>
            <a:endParaRPr lang="ru-RU"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pPr algn="ctr"/>
            <a:r>
              <a:rPr lang="ru-RU" dirty="0" smtClean="0">
                <a:solidFill>
                  <a:schemeClr val="bg1"/>
                </a:solidFill>
              </a:rPr>
              <a:t>Лекция</a:t>
            </a:r>
            <a:r>
              <a:rPr lang="kk-KZ" dirty="0" smtClean="0">
                <a:solidFill>
                  <a:schemeClr val="bg1"/>
                </a:solidFill>
              </a:rPr>
              <a:t> </a:t>
            </a:r>
            <a:r>
              <a:rPr lang="kk-KZ" dirty="0" smtClean="0">
                <a:solidFill>
                  <a:schemeClr val="bg1"/>
                </a:solidFill>
              </a:rPr>
              <a:t>8. </a:t>
            </a:r>
            <a:r>
              <a:rPr lang="ru-RU" dirty="0" smtClean="0">
                <a:solidFill>
                  <a:schemeClr val="bg1"/>
                </a:solidFill>
              </a:rPr>
              <a:t>Маркеры </a:t>
            </a:r>
            <a:r>
              <a:rPr lang="ru-RU" dirty="0" err="1" smtClean="0">
                <a:solidFill>
                  <a:schemeClr val="bg1"/>
                </a:solidFill>
              </a:rPr>
              <a:t>гендерной</a:t>
            </a:r>
            <a:r>
              <a:rPr lang="ru-RU" dirty="0" smtClean="0">
                <a:solidFill>
                  <a:schemeClr val="bg1"/>
                </a:solidFill>
              </a:rPr>
              <a:t> стратификации и моделирования </a:t>
            </a:r>
            <a:r>
              <a:rPr lang="ru-RU" dirty="0" err="1" smtClean="0">
                <a:solidFill>
                  <a:schemeClr val="bg1"/>
                </a:solidFill>
              </a:rPr>
              <a:t>гендерной</a:t>
            </a:r>
            <a:r>
              <a:rPr lang="ru-RU" dirty="0" smtClean="0">
                <a:solidFill>
                  <a:schemeClr val="bg1"/>
                </a:solidFill>
              </a:rPr>
              <a:t> реальности культуры</a:t>
            </a:r>
            <a:r>
              <a:rPr lang="ru-RU" dirty="0" smtClean="0">
                <a:solidFill>
                  <a:srgbClr val="C00000"/>
                </a:solidFill>
              </a:rPr>
              <a:t>. </a:t>
            </a:r>
          </a:p>
          <a:p>
            <a:r>
              <a:rPr lang="kk-KZ" b="1" dirty="0" smtClean="0"/>
              <a:t>1 Гендерная стратификация: определение, структура, применение</a:t>
            </a:r>
          </a:p>
          <a:p>
            <a:r>
              <a:rPr lang="kk-KZ" b="1" dirty="0" smtClean="0"/>
              <a:t>2 Возможные модели гендерной реальности</a:t>
            </a:r>
          </a:p>
          <a:p>
            <a:r>
              <a:rPr lang="kk-KZ" b="1" dirty="0" smtClean="0"/>
              <a:t>3 Социальные функции гендера</a:t>
            </a:r>
          </a:p>
          <a:p>
            <a:endParaRPr lang="kk-KZ" b="1" dirty="0" smtClean="0"/>
          </a:p>
          <a:p>
            <a:r>
              <a:rPr lang="kk-KZ" b="1" dirty="0" smtClean="0"/>
              <a:t>Цель – на практических примерах показать применение положений гендерной теории в различных сферах социальной жизни</a:t>
            </a:r>
            <a:endParaRPr lang="ru-RU" dirty="0"/>
          </a:p>
        </p:txBody>
      </p:sp>
      <p:sp>
        <p:nvSpPr>
          <p:cNvPr id="3" name="Заголовок 2"/>
          <p:cNvSpPr>
            <a:spLocks noGrp="1"/>
          </p:cNvSpPr>
          <p:nvPr>
            <p:ph type="title"/>
          </p:nvPr>
        </p:nvSpPr>
        <p:spPr/>
        <p:txBody>
          <a:bodyPr>
            <a:normAutofit/>
          </a:bodyPr>
          <a:lstStyle/>
          <a:p>
            <a:r>
              <a:rPr lang="kk-KZ" sz="2000" b="1" dirty="0" smtClean="0"/>
              <a:t>Модуль 3. Методологический потенциал гендерных исследований в социальной практике</a:t>
            </a:r>
            <a:br>
              <a:rPr lang="kk-KZ" sz="2000" b="1" dirty="0" smtClean="0"/>
            </a:br>
            <a:endParaRPr lang="ru-RU" sz="2000" dirty="0">
              <a:latin typeface="Times New Roman" pitchFamily="18" charset="0"/>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fontScale="47500" lnSpcReduction="20000"/>
          </a:bodyPr>
          <a:lstStyle/>
          <a:p>
            <a:pPr algn="just">
              <a:buNone/>
            </a:pPr>
            <a:r>
              <a:rPr lang="ru-RU" dirty="0" smtClean="0"/>
              <a:t>       </a:t>
            </a:r>
            <a:r>
              <a:rPr lang="ru-RU" sz="2900" dirty="0" err="1" smtClean="0">
                <a:latin typeface="Times New Roman" pitchFamily="18" charset="0"/>
                <a:cs typeface="Times New Roman" pitchFamily="18" charset="0"/>
              </a:rPr>
              <a:t>Гендер</a:t>
            </a:r>
            <a:r>
              <a:rPr lang="ru-RU" sz="2900" dirty="0" smtClean="0">
                <a:latin typeface="Times New Roman" pitchFamily="18" charset="0"/>
                <a:cs typeface="Times New Roman" pitchFamily="18" charset="0"/>
              </a:rPr>
              <a:t> </a:t>
            </a:r>
            <a:r>
              <a:rPr lang="ru-RU" sz="2900" dirty="0" smtClean="0">
                <a:latin typeface="Times New Roman" pitchFamily="18" charset="0"/>
                <a:cs typeface="Times New Roman" pitchFamily="18" charset="0"/>
              </a:rPr>
              <a:t>как </a:t>
            </a:r>
            <a:r>
              <a:rPr lang="ru-RU" sz="2900" dirty="0" err="1" smtClean="0">
                <a:latin typeface="Times New Roman" pitchFamily="18" charset="0"/>
                <a:cs typeface="Times New Roman" pitchFamily="18" charset="0"/>
              </a:rPr>
              <a:t>социокультурный</a:t>
            </a:r>
            <a:r>
              <a:rPr lang="ru-RU" sz="2900" dirty="0" smtClean="0">
                <a:latin typeface="Times New Roman" pitchFamily="18" charset="0"/>
                <a:cs typeface="Times New Roman" pitchFamily="18" charset="0"/>
              </a:rPr>
              <a:t> конструкт играет главную роль в социализации личности, а в социальном пространстве выполняет двойную функцию. С одной стороны, он представляет собой инструмент, с помощью которого как индивидуальное, так и коллективное сознание воспринимает и оценивает мир, все многообразие человеческих отношений, которое сводится к истории главной пары – Мужчины и Женщины. </a:t>
            </a:r>
          </a:p>
          <a:p>
            <a:pPr algn="just"/>
            <a:r>
              <a:rPr lang="ru-RU" sz="2900" dirty="0" smtClean="0">
                <a:latin typeface="Times New Roman" pitchFamily="18" charset="0"/>
                <a:cs typeface="Times New Roman" pitchFamily="18" charset="0"/>
              </a:rPr>
              <a:t>С другой стороны, в ходе исторического и социально-культурного развития он подвергается процессу моделирования, «ломая» старые стереотипы и формируя новые традиционные установки, отражающие понимание роли, места и функций мужчин и женщин как в отдельно взятом обществе, так в мировом сообществе в целом.</a:t>
            </a:r>
          </a:p>
          <a:p>
            <a:pPr algn="just"/>
            <a:r>
              <a:rPr lang="ru-RU" sz="2900" dirty="0" smtClean="0">
                <a:latin typeface="Times New Roman" pitchFamily="18" charset="0"/>
                <a:cs typeface="Times New Roman" pitchFamily="18" charset="0"/>
              </a:rPr>
              <a:t>Исторически </a:t>
            </a:r>
            <a:r>
              <a:rPr lang="ru-RU" sz="2900" dirty="0" smtClean="0">
                <a:latin typeface="Times New Roman" pitchFamily="18" charset="0"/>
                <a:cs typeface="Times New Roman" pitchFamily="18" charset="0"/>
              </a:rPr>
              <a:t>сложившиеся различия социальной жизни мужчин и женщин в обществе отражаются на формировании различий в их поведенческих актах. Генетическая программа служит базой, возможностью для развития человеческих качеств. Воспитание, творческое восприятие, опосредованное в программе социального наследования или социальной программе создает личность, а также формы тех или иных отклонений от привычных стандартов, моделей поведений. Формальное уравнение женщин в правах с мужчинами, которое стало возможным в современном цивилизованном мире, далеко не для всех создает реальную возможность избавления от исторически сложившейся психологической зависимости женщины от мужчины, что в целом накладывает свой отпечаток на процессы </a:t>
            </a:r>
            <a:r>
              <a:rPr lang="ru-RU" sz="2900" dirty="0" err="1" smtClean="0">
                <a:latin typeface="Times New Roman" pitchFamily="18" charset="0"/>
                <a:cs typeface="Times New Roman" pitchFamily="18" charset="0"/>
              </a:rPr>
              <a:t>маргинализации</a:t>
            </a:r>
            <a:r>
              <a:rPr lang="ru-RU" sz="2900" dirty="0" smtClean="0">
                <a:latin typeface="Times New Roman" pitchFamily="18" charset="0"/>
                <a:cs typeface="Times New Roman" pitchFamily="18" charset="0"/>
              </a:rPr>
              <a:t>, происходящие в обществе. </a:t>
            </a:r>
          </a:p>
          <a:p>
            <a:pPr algn="just"/>
            <a:r>
              <a:rPr lang="ru-RU" sz="2900" dirty="0" smtClean="0">
                <a:latin typeface="Times New Roman" pitchFamily="18" charset="0"/>
                <a:cs typeface="Times New Roman" pitchFamily="18" charset="0"/>
              </a:rPr>
              <a:t>Совершенно </a:t>
            </a:r>
            <a:r>
              <a:rPr lang="ru-RU" sz="2900" dirty="0" smtClean="0">
                <a:latin typeface="Times New Roman" pitchFamily="18" charset="0"/>
                <a:cs typeface="Times New Roman" pitchFamily="18" charset="0"/>
              </a:rPr>
              <a:t>очевидно, что положение мужчины и женщины в социуме зависит от принятых в данной среде стереотипов поведения, от традиционных для данного общества культурных, психологических и социальных стандартов. Действительно, есть традиционно мужские и традиционно женские роли: должности, профессии, сферы деятельности. Но суть в том, что критерий «традиционный» совершенно неодинаково «работает» в разных культурных мирах, все зависит от конвенциональных и репрезентируемых ценностных установок, принятых в том или ином обществе.</a:t>
            </a:r>
          </a:p>
          <a:p>
            <a:pPr algn="just"/>
            <a:endParaRPr lang="ru-RU" sz="2900" dirty="0">
              <a:latin typeface="Times New Roman" pitchFamily="18" charset="0"/>
              <a:cs typeface="Times New Roman" pitchFamily="18" charset="0"/>
            </a:endParaRPr>
          </a:p>
        </p:txBody>
      </p:sp>
      <p:sp>
        <p:nvSpPr>
          <p:cNvPr id="3" name="Заголовок 2"/>
          <p:cNvSpPr>
            <a:spLocks noGrp="1"/>
          </p:cNvSpPr>
          <p:nvPr>
            <p:ph type="title"/>
          </p:nvPr>
        </p:nvSpPr>
        <p:spPr/>
        <p:txBody>
          <a:bodyPr/>
          <a:lstStyle/>
          <a:p>
            <a:r>
              <a:rPr lang="ru-RU" sz="4000" dirty="0" smtClean="0"/>
              <a:t>Продолжение  темы </a:t>
            </a:r>
            <a:r>
              <a:rPr lang="ru-RU" sz="4000" dirty="0" smtClean="0"/>
              <a:t>8</a:t>
            </a:r>
            <a:endParaRPr lang="ru-RU"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r>
              <a:rPr lang="kk-KZ" b="1" dirty="0" smtClean="0"/>
              <a:t>1 </a:t>
            </a:r>
            <a:r>
              <a:rPr lang="ru-RU" b="1" dirty="0" err="1" smtClean="0"/>
              <a:t>Гендер</a:t>
            </a:r>
            <a:r>
              <a:rPr lang="ru-RU" b="1" dirty="0" smtClean="0"/>
              <a:t> в сфере политики</a:t>
            </a:r>
          </a:p>
          <a:p>
            <a:r>
              <a:rPr lang="ru-RU" b="1" dirty="0" smtClean="0"/>
              <a:t>2 Равенство прав = равенство полов</a:t>
            </a:r>
            <a:r>
              <a:rPr lang="ru-RU" dirty="0" smtClean="0"/>
              <a:t> ?  Идеал и реалии</a:t>
            </a:r>
          </a:p>
          <a:p>
            <a:r>
              <a:rPr lang="ru-RU" dirty="0" smtClean="0"/>
              <a:t>3 Истоки насилия. Мужской деспотизм и шовинизм.</a:t>
            </a:r>
          </a:p>
          <a:p>
            <a:r>
              <a:rPr lang="ru-RU" dirty="0" smtClean="0"/>
              <a:t>4 Сила женщины в ее слабости</a:t>
            </a:r>
          </a:p>
          <a:p>
            <a:endParaRPr lang="ru-RU" dirty="0" smtClean="0"/>
          </a:p>
          <a:p>
            <a:r>
              <a:rPr lang="ru-RU" dirty="0" smtClean="0"/>
              <a:t>Цель – обсуждение  и поиск решения проблемы </a:t>
            </a:r>
            <a:r>
              <a:rPr lang="ru-RU" dirty="0" err="1" smtClean="0"/>
              <a:t>гендерного</a:t>
            </a:r>
            <a:r>
              <a:rPr lang="ru-RU" dirty="0" smtClean="0"/>
              <a:t> неравенства и насилия в обществе</a:t>
            </a:r>
          </a:p>
          <a:p>
            <a:endParaRPr lang="ru-RU" dirty="0" smtClean="0"/>
          </a:p>
          <a:p>
            <a:endParaRPr lang="ru-RU" dirty="0"/>
          </a:p>
        </p:txBody>
      </p:sp>
      <p:sp>
        <p:nvSpPr>
          <p:cNvPr id="3" name="Заголовок 2"/>
          <p:cNvSpPr>
            <a:spLocks noGrp="1"/>
          </p:cNvSpPr>
          <p:nvPr>
            <p:ph type="title"/>
          </p:nvPr>
        </p:nvSpPr>
        <p:spPr/>
        <p:txBody>
          <a:bodyPr>
            <a:normAutofit/>
          </a:bodyPr>
          <a:lstStyle/>
          <a:p>
            <a:r>
              <a:rPr lang="ru-RU" sz="1800" b="1" dirty="0" smtClean="0"/>
              <a:t>Лекция</a:t>
            </a:r>
            <a:r>
              <a:rPr lang="kk-KZ" sz="1800" b="1" dirty="0" smtClean="0"/>
              <a:t> 9. </a:t>
            </a:r>
            <a:r>
              <a:rPr lang="kk-KZ" sz="1800" b="1" dirty="0" smtClean="0"/>
              <a:t> </a:t>
            </a:r>
            <a:r>
              <a:rPr lang="ru-RU" sz="1800" dirty="0" err="1" smtClean="0"/>
              <a:t>Гендер</a:t>
            </a:r>
            <a:r>
              <a:rPr lang="ru-RU" sz="1800" dirty="0" smtClean="0"/>
              <a:t> </a:t>
            </a:r>
            <a:r>
              <a:rPr lang="ru-RU" sz="1800" dirty="0" smtClean="0"/>
              <a:t>и политика. Актуальность и перспективы </a:t>
            </a:r>
            <a:r>
              <a:rPr lang="ru-RU" sz="1800" dirty="0" err="1" smtClean="0"/>
              <a:t>гендерного</a:t>
            </a:r>
            <a:r>
              <a:rPr lang="ru-RU" sz="1800" dirty="0" smtClean="0"/>
              <a:t> подхода в решении проблем </a:t>
            </a:r>
            <a:r>
              <a:rPr lang="ru-RU" sz="1800" dirty="0" err="1" smtClean="0"/>
              <a:t>гендерного</a:t>
            </a:r>
            <a:r>
              <a:rPr lang="ru-RU" sz="1800" dirty="0" smtClean="0"/>
              <a:t> </a:t>
            </a:r>
            <a:r>
              <a:rPr lang="ru-RU" sz="1800" dirty="0" smtClean="0"/>
              <a:t> неравенства</a:t>
            </a:r>
            <a:r>
              <a:rPr lang="ru-RU" sz="1800" dirty="0" smtClean="0"/>
              <a:t>, </a:t>
            </a:r>
            <a:r>
              <a:rPr lang="ru-RU" sz="1800" dirty="0" err="1" smtClean="0"/>
              <a:t>гендерного</a:t>
            </a:r>
            <a:r>
              <a:rPr lang="ru-RU" sz="1800" dirty="0" smtClean="0"/>
              <a:t> насилия.</a:t>
            </a:r>
            <a:br>
              <a:rPr lang="ru-RU" sz="1800" dirty="0" smtClean="0"/>
            </a:br>
            <a:endParaRPr lang="ru-RU" sz="1800" dirty="0">
              <a:latin typeface="Times New Roman" pitchFamily="18" charset="0"/>
              <a:cs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fontScale="47500" lnSpcReduction="20000"/>
          </a:bodyPr>
          <a:lstStyle/>
          <a:p>
            <a:pPr algn="just"/>
            <a:r>
              <a:rPr lang="ru-RU" dirty="0" smtClean="0"/>
              <a:t>В процессе </a:t>
            </a:r>
            <a:r>
              <a:rPr lang="ru-RU" dirty="0" smtClean="0"/>
              <a:t>развития человечества история мужчины и женщины, история взаимоотношения полов будет всегда предметом яростных дискуссий, столкновений мнений, споров и конфликтов. Тема, как и сама история – стара как мир. Нам бы хотелось подчеркнуть, что наши предубеждения о неравенстве полов, основанные на практике бинарной оппозиции, не более чем миф. В исследовательской литературе, в мифах и легендах накоплен достаточный материал, свидетельствующий о </a:t>
            </a:r>
            <a:r>
              <a:rPr lang="ru-RU" dirty="0" err="1" smtClean="0"/>
              <a:t>двоеполой</a:t>
            </a:r>
            <a:r>
              <a:rPr lang="ru-RU" dirty="0" smtClean="0"/>
              <a:t> сущности </a:t>
            </a:r>
            <a:r>
              <a:rPr lang="ru-RU" dirty="0" err="1" smtClean="0"/>
              <a:t>первочеловеков</a:t>
            </a:r>
            <a:r>
              <a:rPr lang="ru-RU" dirty="0" smtClean="0"/>
              <a:t> («Пир» Платона; Авеста; Книга бытия; Талмуд и др.). К примеру, в психоаналитической трактовке К. Юнга человеческое развитие проходит в три этапа. На первой стадии – бессознательное обоеполо; это грубая, недифференцированная цельность гермафродитов архаического мифа и античного искусства. На втором этапе сознание вместе с развитием человеческого организма культивирует половую дифференциацию, складываются идеалы  мужественности и женственности, жестко детерминированные стереотипами. На третьем этапе – человек сознательно открывает психологические возможности противоположного пола в себе самом (в плане мировосприятия); создаются предпосылки для интеграции собственной личности и проясненного отношения к лицам противоположного пола, для высвобожденной человечности [193, с. 128]. </a:t>
            </a:r>
          </a:p>
          <a:p>
            <a:pPr algn="just"/>
            <a:r>
              <a:rPr lang="ru-RU" dirty="0" smtClean="0"/>
              <a:t>Иначе говоря, природа разделила людей как две неразделимые половинки, не существующие друг без друга. Визуальным образом этого может послужить символика «</a:t>
            </a:r>
            <a:r>
              <a:rPr lang="ru-RU" dirty="0" err="1" smtClean="0"/>
              <a:t>Инь</a:t>
            </a:r>
            <a:r>
              <a:rPr lang="ru-RU" dirty="0" smtClean="0"/>
              <a:t> и Ян» в культурном </a:t>
            </a:r>
            <a:r>
              <a:rPr lang="ru-RU" dirty="0" err="1" smtClean="0"/>
              <a:t>идентотипе</a:t>
            </a:r>
            <a:r>
              <a:rPr lang="ru-RU" dirty="0" smtClean="0"/>
              <a:t> Китая. Поэтому, наверное, правы </a:t>
            </a:r>
            <a:r>
              <a:rPr lang="ru-RU" dirty="0" err="1" smtClean="0"/>
              <a:t>даоские</a:t>
            </a:r>
            <a:r>
              <a:rPr lang="ru-RU" dirty="0" smtClean="0"/>
              <a:t> мудрецы, не пытающиеся изменить законы мироздания и живущие в гармонии с миром и самим собой. </a:t>
            </a:r>
          </a:p>
          <a:p>
            <a:pPr algn="just"/>
            <a:r>
              <a:rPr lang="ru-RU" dirty="0" smtClean="0"/>
              <a:t>Мы </a:t>
            </a:r>
            <a:r>
              <a:rPr lang="ru-RU" dirty="0" smtClean="0"/>
              <a:t>еще раз подчеркиваем, что ни на одной из предшествовавших стадий существования и развития общества женщины не пользовались равными правами с мужчинами, не занимали равное с ними положение в семье и обществе как в современную эпоху. Но процесс эмансипации женщин, который представляется большим социальным благом, имеет наряду с огромными положительными сторонами, также и теневые моменты. Это и проблема «двойной занятости» женщины со всеми вытекающими отсюда последствиями: снижение их социальной активности, ограничение производственных способностей, чрезмерные физические и нервные перегрузки. Все это приводит женщин к стрессовым состояниям и конфликтным ситуациям дома и на работе, к разочарованию, к девальвации ценностных установок. </a:t>
            </a:r>
          </a:p>
          <a:p>
            <a:pPr algn="just"/>
            <a:endParaRPr lang="ru-RU" dirty="0"/>
          </a:p>
        </p:txBody>
      </p:sp>
      <p:sp>
        <p:nvSpPr>
          <p:cNvPr id="3" name="Заголовок 2"/>
          <p:cNvSpPr>
            <a:spLocks noGrp="1"/>
          </p:cNvSpPr>
          <p:nvPr>
            <p:ph type="title"/>
          </p:nvPr>
        </p:nvSpPr>
        <p:spPr/>
        <p:txBody>
          <a:bodyPr/>
          <a:lstStyle/>
          <a:p>
            <a:r>
              <a:rPr lang="ru-RU" sz="4000" dirty="0" smtClean="0"/>
              <a:t>  Продолжение  </a:t>
            </a:r>
            <a:r>
              <a:rPr lang="ru-RU" sz="4000" dirty="0" smtClean="0"/>
              <a:t>темы </a:t>
            </a:r>
            <a:r>
              <a:rPr lang="ru-RU" sz="4000" dirty="0" smtClean="0"/>
              <a:t>9</a:t>
            </a:r>
            <a:endParaRPr lang="ru-RU"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pPr algn="just"/>
            <a:r>
              <a:rPr lang="ru-RU" dirty="0" smtClean="0"/>
              <a:t>1  </a:t>
            </a:r>
            <a:r>
              <a:rPr lang="ru-RU" dirty="0" err="1" smtClean="0"/>
              <a:t>Гендер</a:t>
            </a:r>
            <a:r>
              <a:rPr lang="ru-RU" dirty="0" smtClean="0"/>
              <a:t> в  фокусе экономики</a:t>
            </a:r>
          </a:p>
          <a:p>
            <a:pPr algn="just"/>
            <a:r>
              <a:rPr lang="ru-RU" dirty="0" smtClean="0"/>
              <a:t>2 </a:t>
            </a:r>
            <a:r>
              <a:rPr lang="ru-RU" dirty="0" err="1" smtClean="0"/>
              <a:t>Гендерные</a:t>
            </a:r>
            <a:r>
              <a:rPr lang="ru-RU" dirty="0" smtClean="0"/>
              <a:t> аспекты образования</a:t>
            </a:r>
          </a:p>
          <a:p>
            <a:pPr algn="just"/>
            <a:r>
              <a:rPr lang="ru-RU" dirty="0" smtClean="0"/>
              <a:t>3 </a:t>
            </a:r>
            <a:r>
              <a:rPr lang="ru-RU" dirty="0" err="1" smtClean="0"/>
              <a:t>Гендер</a:t>
            </a:r>
            <a:r>
              <a:rPr lang="ru-RU" dirty="0" smtClean="0"/>
              <a:t> и проблемы социальной занятости</a:t>
            </a:r>
          </a:p>
          <a:p>
            <a:pPr algn="just"/>
            <a:endParaRPr lang="ru-RU" dirty="0" smtClean="0"/>
          </a:p>
          <a:p>
            <a:pPr algn="just"/>
            <a:r>
              <a:rPr lang="ru-RU" dirty="0" smtClean="0"/>
              <a:t>Цель – раскрыть значимые пласты и «болевые точки» в экономике, образовательной системе, социальной занятости населения с позиции </a:t>
            </a:r>
            <a:r>
              <a:rPr lang="ru-RU" dirty="0" err="1" smtClean="0"/>
              <a:t>гендерной</a:t>
            </a:r>
            <a:r>
              <a:rPr lang="ru-RU" dirty="0" smtClean="0"/>
              <a:t> теории </a:t>
            </a:r>
            <a:endParaRPr lang="ru-RU" dirty="0"/>
          </a:p>
        </p:txBody>
      </p:sp>
      <p:sp>
        <p:nvSpPr>
          <p:cNvPr id="3" name="Заголовок 2"/>
          <p:cNvSpPr>
            <a:spLocks noGrp="1"/>
          </p:cNvSpPr>
          <p:nvPr>
            <p:ph type="title"/>
          </p:nvPr>
        </p:nvSpPr>
        <p:spPr/>
        <p:txBody>
          <a:bodyPr>
            <a:normAutofit fontScale="90000"/>
          </a:bodyPr>
          <a:lstStyle/>
          <a:p>
            <a:r>
              <a:rPr lang="ru-RU" sz="2800" b="1" dirty="0" smtClean="0"/>
              <a:t>Лекция</a:t>
            </a:r>
            <a:r>
              <a:rPr lang="kk-KZ" sz="2800" b="1" dirty="0" smtClean="0"/>
              <a:t> 10. </a:t>
            </a:r>
            <a:r>
              <a:rPr lang="ru-RU" sz="2800" dirty="0" err="1" smtClean="0"/>
              <a:t>Гендерные</a:t>
            </a:r>
            <a:r>
              <a:rPr lang="ru-RU" sz="2800" dirty="0" smtClean="0"/>
              <a:t> аспекты экономики, образования, социальной занятости.</a:t>
            </a:r>
            <a:br>
              <a:rPr lang="ru-RU" sz="2800" dirty="0" smtClean="0"/>
            </a:br>
            <a:endParaRPr lang="ru-RU" sz="2800" dirty="0">
              <a:latin typeface="Times New Roman" pitchFamily="18" charset="0"/>
              <a:cs typeface="Times New Roman"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fontScale="40000" lnSpcReduction="20000"/>
          </a:bodyPr>
          <a:lstStyle/>
          <a:p>
            <a:pPr fontAlgn="base"/>
            <a:endParaRPr lang="ru-RU" dirty="0" smtClean="0"/>
          </a:p>
          <a:p>
            <a:pPr fontAlgn="base"/>
            <a:r>
              <a:rPr lang="ru-RU" dirty="0" smtClean="0">
                <a:solidFill>
                  <a:srgbClr val="C00000"/>
                </a:solidFill>
              </a:rPr>
              <a:t>КЛАССОВЫЙ ВОПРОС ПОСТСОВЕТСКОГО ФЕМИНИЗМА, ИЛИ ОБ ОТВЛЕЧЕНИИ УГНЕТЕННЫХ ОТ РЕВОЛЮЦИОННОЙ БОРЬБЫ</a:t>
            </a:r>
          </a:p>
          <a:p>
            <a:pPr fontAlgn="base"/>
            <a:r>
              <a:rPr lang="ru-RU" dirty="0" err="1" smtClean="0">
                <a:hlinkClick r:id="rId2"/>
              </a:rPr>
              <a:t>Олена</a:t>
            </a:r>
            <a:r>
              <a:rPr lang="ru-RU" dirty="0" smtClean="0">
                <a:hlinkClick r:id="rId2"/>
              </a:rPr>
              <a:t> </a:t>
            </a:r>
            <a:r>
              <a:rPr lang="ru-RU" dirty="0" err="1" smtClean="0">
                <a:hlinkClick r:id="rId2"/>
              </a:rPr>
              <a:t>Гапова</a:t>
            </a:r>
            <a:endParaRPr lang="ru-RU" dirty="0" smtClean="0"/>
          </a:p>
          <a:p>
            <a:pPr algn="just" fontAlgn="base"/>
            <a:r>
              <a:rPr lang="ru-RU" sz="2900" dirty="0" smtClean="0">
                <a:latin typeface="Times New Roman" pitchFamily="18" charset="0"/>
                <a:cs typeface="Times New Roman" pitchFamily="18" charset="0"/>
              </a:rPr>
              <a:t>Питер </a:t>
            </a:r>
            <a:r>
              <a:rPr lang="ru-RU" sz="2900" dirty="0" err="1" smtClean="0">
                <a:latin typeface="Times New Roman" pitchFamily="18" charset="0"/>
                <a:cs typeface="Times New Roman" pitchFamily="18" charset="0"/>
              </a:rPr>
              <a:t>Бергер</a:t>
            </a:r>
            <a:r>
              <a:rPr lang="ru-RU" sz="2900" dirty="0" smtClean="0">
                <a:latin typeface="Times New Roman" pitchFamily="18" charset="0"/>
                <a:cs typeface="Times New Roman" pitchFamily="18" charset="0"/>
              </a:rPr>
              <a:t> когда-то писал, что социология является попыткой понять (общество) [</a:t>
            </a:r>
            <a:r>
              <a:rPr lang="ru-RU" sz="2900" u="sng" dirty="0" smtClean="0">
                <a:latin typeface="Times New Roman" pitchFamily="18" charset="0"/>
                <a:cs typeface="Times New Roman" pitchFamily="18" charset="0"/>
                <a:hlinkClick r:id="rId3"/>
              </a:rPr>
              <a:t>23</a:t>
            </a:r>
            <a:r>
              <a:rPr lang="ru-RU" sz="2900" dirty="0" smtClean="0">
                <a:latin typeface="Times New Roman" pitchFamily="18" charset="0"/>
                <a:cs typeface="Times New Roman" pitchFamily="18" charset="0"/>
              </a:rPr>
              <a:t>]. Концепт </a:t>
            </a:r>
            <a:r>
              <a:rPr lang="ru-RU" sz="2900" dirty="0" err="1" smtClean="0">
                <a:latin typeface="Times New Roman" pitchFamily="18" charset="0"/>
                <a:cs typeface="Times New Roman" pitchFamily="18" charset="0"/>
              </a:rPr>
              <a:t>гендера</a:t>
            </a:r>
            <a:r>
              <a:rPr lang="ru-RU" sz="2900" dirty="0" smtClean="0">
                <a:latin typeface="Times New Roman" pitchFamily="18" charset="0"/>
                <a:cs typeface="Times New Roman" pitchFamily="18" charset="0"/>
              </a:rPr>
              <a:t> возник именно как попытка понять и назвать, а его заимствование означало готовность (части) общества принять это </a:t>
            </a:r>
            <a:r>
              <a:rPr lang="ru-RU" sz="2900" dirty="0" err="1" smtClean="0">
                <a:latin typeface="Times New Roman" pitchFamily="18" charset="0"/>
                <a:cs typeface="Times New Roman" pitchFamily="18" charset="0"/>
              </a:rPr>
              <a:t>объясне</a:t>
            </a:r>
            <a:r>
              <a:rPr lang="ru-RU" sz="2900" dirty="0" smtClean="0">
                <a:latin typeface="Times New Roman" pitchFamily="18" charset="0"/>
                <a:cs typeface="Times New Roman" pitchFamily="18" charset="0"/>
              </a:rPr>
              <a:t> </a:t>
            </a:r>
            <a:r>
              <a:rPr lang="ru-RU" sz="2900" dirty="0" err="1" smtClean="0">
                <a:latin typeface="Times New Roman" pitchFamily="18" charset="0"/>
                <a:cs typeface="Times New Roman" pitchFamily="18" charset="0"/>
              </a:rPr>
              <a:t>ние</a:t>
            </a:r>
            <a:r>
              <a:rPr lang="ru-RU" sz="2900" dirty="0" smtClean="0">
                <a:latin typeface="Times New Roman" pitchFamily="18" charset="0"/>
                <a:cs typeface="Times New Roman" pitchFamily="18" charset="0"/>
              </a:rPr>
              <a:t> социальной жизни, т.к. «…любой терминологический импорт ключевых понятий превращается в импорт </a:t>
            </a:r>
            <a:r>
              <a:rPr lang="ru-RU" sz="2900" dirty="0" err="1" smtClean="0">
                <a:latin typeface="Times New Roman" pitchFamily="18" charset="0"/>
                <a:cs typeface="Times New Roman" pitchFamily="18" charset="0"/>
              </a:rPr>
              <a:t>эпистемологический</a:t>
            </a:r>
            <a:r>
              <a:rPr lang="ru-RU" sz="2900" dirty="0" smtClean="0">
                <a:latin typeface="Times New Roman" pitchFamily="18" charset="0"/>
                <a:cs typeface="Times New Roman" pitchFamily="18" charset="0"/>
              </a:rPr>
              <a:t>, выполняющий не вспомогательную, техническую, обслуживающую, а скорее ведущую теоретическую функцию» [</a:t>
            </a:r>
            <a:r>
              <a:rPr lang="ru-RU" sz="2900" u="sng" dirty="0" smtClean="0">
                <a:latin typeface="Times New Roman" pitchFamily="18" charset="0"/>
                <a:cs typeface="Times New Roman" pitchFamily="18" charset="0"/>
                <a:hlinkClick r:id="rId3"/>
              </a:rPr>
              <a:t>24</a:t>
            </a:r>
            <a:r>
              <a:rPr lang="ru-RU" sz="2900" dirty="0" smtClean="0">
                <a:latin typeface="Times New Roman" pitchFamily="18" charset="0"/>
                <a:cs typeface="Times New Roman" pitchFamily="18" charset="0"/>
              </a:rPr>
              <a:t>]. Поэтому в заключение я попытаюсь объяснить, почему, с моей точки зрения, новая теория появилась одновременно с </a:t>
            </a:r>
            <a:r>
              <a:rPr lang="ru-RU" sz="2900" dirty="0" err="1" smtClean="0">
                <a:latin typeface="Times New Roman" pitchFamily="18" charset="0"/>
                <a:cs typeface="Times New Roman" pitchFamily="18" charset="0"/>
              </a:rPr>
              <a:t>деконструкцией</a:t>
            </a:r>
            <a:r>
              <a:rPr lang="ru-RU" sz="2900" dirty="0" smtClean="0">
                <a:latin typeface="Times New Roman" pitchFamily="18" charset="0"/>
                <a:cs typeface="Times New Roman" pitchFamily="18" charset="0"/>
              </a:rPr>
              <a:t> социализма, и инструментом какого процесса стала, возможно, помимо нашей воли.</a:t>
            </a:r>
          </a:p>
          <a:p>
            <a:pPr algn="just" fontAlgn="base"/>
            <a:r>
              <a:rPr lang="ru-RU" sz="2900" dirty="0" smtClean="0">
                <a:latin typeface="Times New Roman" pitchFamily="18" charset="0"/>
                <a:cs typeface="Times New Roman" pitchFamily="18" charset="0"/>
              </a:rPr>
              <a:t>Сформировавшееся в постсоветских </a:t>
            </a:r>
            <a:r>
              <a:rPr lang="ru-RU" sz="2900" dirty="0" err="1" smtClean="0">
                <a:latin typeface="Times New Roman" pitchFamily="18" charset="0"/>
                <a:cs typeface="Times New Roman" pitchFamily="18" charset="0"/>
              </a:rPr>
              <a:t>гендерных</a:t>
            </a:r>
            <a:r>
              <a:rPr lang="ru-RU" sz="2900" dirty="0" smtClean="0">
                <a:latin typeface="Times New Roman" pitchFamily="18" charset="0"/>
                <a:cs typeface="Times New Roman" pitchFamily="18" charset="0"/>
              </a:rPr>
              <a:t> исследованиях описанное разделение является в определенном смысле классовым. Под «классом» я понимаю организующий концепт, необходимый для исследования широкого круга проблем социальной дифференциации, доминирования и исключения, а также власти и безвластия, включающий вопросы культурной идентичности, образования, образа жизни, вкуса, практик повседневности и т.д. В этой перспективе о ГИ можно говорить по крайней мере с двух точек зрения. С одной стороны, можно говорить о «классовой» стратификации самих исследователей. Если знание – главный капитал в постиндустриальном обществе – равносильно власти, а се инструментами являются язык и </a:t>
            </a:r>
            <a:r>
              <a:rPr lang="ru-RU" sz="2900" dirty="0" err="1" smtClean="0">
                <a:latin typeface="Times New Roman" pitchFamily="18" charset="0"/>
                <a:cs typeface="Times New Roman" pitchFamily="18" charset="0"/>
              </a:rPr>
              <a:t>дискурс</a:t>
            </a:r>
            <a:r>
              <a:rPr lang="ru-RU" sz="2900" dirty="0" smtClean="0">
                <a:latin typeface="Times New Roman" pitchFamily="18" charset="0"/>
                <a:cs typeface="Times New Roman" pitchFamily="18" charset="0"/>
              </a:rPr>
              <a:t>, то доступ к «властному» знанию становится линией социального разделения в соответствии с различной «структурой ресурсов», рисков и возможностей исследователей. Те, кто имел дело с организацией </a:t>
            </a:r>
            <a:r>
              <a:rPr lang="ru-RU" sz="2900" dirty="0" err="1" smtClean="0">
                <a:latin typeface="Times New Roman" pitchFamily="18" charset="0"/>
                <a:cs typeface="Times New Roman" pitchFamily="18" charset="0"/>
              </a:rPr>
              <a:t>гендерных</a:t>
            </a:r>
            <a:r>
              <a:rPr lang="ru-RU" sz="2900" dirty="0" smtClean="0">
                <a:latin typeface="Times New Roman" pitchFamily="18" charset="0"/>
                <a:cs typeface="Times New Roman" pitchFamily="18" charset="0"/>
              </a:rPr>
              <a:t> конференций или летних школ, со </a:t>
            </a:r>
            <a:r>
              <a:rPr lang="ru-RU" sz="2900" dirty="0" err="1" smtClean="0">
                <a:latin typeface="Times New Roman" pitchFamily="18" charset="0"/>
                <a:cs typeface="Times New Roman" pitchFamily="18" charset="0"/>
              </a:rPr>
              <a:t>ставлением</a:t>
            </a:r>
            <a:r>
              <a:rPr lang="ru-RU" sz="2900" dirty="0" smtClean="0">
                <a:latin typeface="Times New Roman" pitchFamily="18" charset="0"/>
                <a:cs typeface="Times New Roman" pitchFamily="18" charset="0"/>
              </a:rPr>
              <a:t> сборников и т.д., знают, что то, какую концепцию тендера </a:t>
            </a:r>
            <a:r>
              <a:rPr lang="ru-RU" sz="2900" dirty="0" err="1" smtClean="0">
                <a:latin typeface="Times New Roman" pitchFamily="18" charset="0"/>
                <a:cs typeface="Times New Roman" pitchFamily="18" charset="0"/>
              </a:rPr>
              <a:t>артику</a:t>
            </a:r>
            <a:r>
              <a:rPr lang="ru-RU" sz="2900" dirty="0" smtClean="0">
                <a:latin typeface="Times New Roman" pitchFamily="18" charset="0"/>
                <a:cs typeface="Times New Roman" pitchFamily="18" charset="0"/>
              </a:rPr>
              <a:t> </a:t>
            </a:r>
            <a:r>
              <a:rPr lang="ru-RU" sz="2900" dirty="0" err="1" smtClean="0">
                <a:latin typeface="Times New Roman" pitchFamily="18" charset="0"/>
                <a:cs typeface="Times New Roman" pitchFamily="18" charset="0"/>
              </a:rPr>
              <a:t>лируют</a:t>
            </a:r>
            <a:r>
              <a:rPr lang="ru-RU" sz="2900" dirty="0" smtClean="0">
                <a:latin typeface="Times New Roman" pitchFamily="18" charset="0"/>
                <a:cs typeface="Times New Roman" pitchFamily="18" charset="0"/>
              </a:rPr>
              <a:t> </a:t>
            </a:r>
            <a:r>
              <a:rPr lang="ru-RU" sz="2900" dirty="0" err="1" smtClean="0">
                <a:latin typeface="Times New Roman" pitchFamily="18" charset="0"/>
                <a:cs typeface="Times New Roman" pitchFamily="18" charset="0"/>
              </a:rPr>
              <a:t>аппликанты</a:t>
            </a:r>
            <a:r>
              <a:rPr lang="ru-RU" sz="2900" dirty="0" smtClean="0">
                <a:latin typeface="Times New Roman" pitchFamily="18" charset="0"/>
                <a:cs typeface="Times New Roman" pitchFamily="18" charset="0"/>
              </a:rPr>
              <a:t>, в значительной степени связано с конкретными социальными условиями их жизни: где они живут – в больших городах или поменьше, на ладе или на востоке, знают ли английский язык, где учились, как часто выезжали за рубеж и насколько для них доступна сеть Интернет. Это означает, что причины, по которым авторы придерживаются определенных взглядов, часто связаны не с собственно научной аргументацией; они придерживаются этих взглядов в значительной мере или даже исключительно из-за некоторых обстоятельств, являющихся частью того социального контекста, в котором они работают» [</a:t>
            </a:r>
            <a:r>
              <a:rPr lang="ru-RU" sz="2900" u="sng" dirty="0" smtClean="0">
                <a:latin typeface="Times New Roman" pitchFamily="18" charset="0"/>
                <a:cs typeface="Times New Roman" pitchFamily="18" charset="0"/>
                <a:hlinkClick r:id="rId3"/>
              </a:rPr>
              <a:t>25</a:t>
            </a:r>
            <a:r>
              <a:rPr lang="ru-RU" sz="2900" dirty="0" smtClean="0">
                <a:latin typeface="Times New Roman" pitchFamily="18" charset="0"/>
                <a:cs typeface="Times New Roman" pitchFamily="18" charset="0"/>
              </a:rPr>
              <a:t>].</a:t>
            </a:r>
          </a:p>
          <a:p>
            <a:pPr algn="just" fontAlgn="base"/>
            <a:endParaRPr lang="ru-RU" sz="2900" dirty="0" smtClean="0">
              <a:latin typeface="Times New Roman" pitchFamily="18" charset="0"/>
              <a:cs typeface="Times New Roman" pitchFamily="18" charset="0"/>
            </a:endParaRPr>
          </a:p>
          <a:p>
            <a:pPr algn="just"/>
            <a:endParaRPr lang="ru-RU" sz="2900" dirty="0">
              <a:latin typeface="Times New Roman" pitchFamily="18" charset="0"/>
              <a:cs typeface="Times New Roman" pitchFamily="18" charset="0"/>
            </a:endParaRPr>
          </a:p>
        </p:txBody>
      </p:sp>
      <p:sp>
        <p:nvSpPr>
          <p:cNvPr id="3" name="Заголовок 2"/>
          <p:cNvSpPr>
            <a:spLocks noGrp="1"/>
          </p:cNvSpPr>
          <p:nvPr>
            <p:ph type="title"/>
          </p:nvPr>
        </p:nvSpPr>
        <p:spPr/>
        <p:txBody>
          <a:bodyPr/>
          <a:lstStyle/>
          <a:p>
            <a:r>
              <a:rPr lang="ru-RU" sz="4000" dirty="0" smtClean="0"/>
              <a:t>Продолжение  темы </a:t>
            </a:r>
            <a:r>
              <a:rPr lang="ru-RU" sz="4000" dirty="0" smtClean="0"/>
              <a:t>10</a:t>
            </a:r>
            <a:endParaRPr lang="ru-RU"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fontScale="40000" lnSpcReduction="20000"/>
          </a:bodyPr>
          <a:lstStyle/>
          <a:p>
            <a:pPr fontAlgn="base"/>
            <a:r>
              <a:rPr lang="ru-RU" dirty="0" smtClean="0">
                <a:solidFill>
                  <a:srgbClr val="C00000"/>
                </a:solidFill>
              </a:rPr>
              <a:t>КЛАССОВЫЙ ВОПРОС ПОСТСОВЕТСКОГО ФЕМИНИЗМА, ИЛИ ОБ ОТВЛЕЧЕНИИ УГНЕТЕННЫХ ОТ РЕВОЛЮЦИОННОЙ БОРЬБЫ</a:t>
            </a:r>
          </a:p>
          <a:p>
            <a:pPr fontAlgn="base"/>
            <a:r>
              <a:rPr lang="ru-RU" dirty="0" err="1" smtClean="0">
                <a:solidFill>
                  <a:srgbClr val="C00000"/>
                </a:solidFill>
                <a:hlinkClick r:id="rId2"/>
              </a:rPr>
              <a:t>Олена</a:t>
            </a:r>
            <a:r>
              <a:rPr lang="ru-RU" dirty="0" smtClean="0">
                <a:solidFill>
                  <a:srgbClr val="C00000"/>
                </a:solidFill>
                <a:hlinkClick r:id="rId2"/>
              </a:rPr>
              <a:t> </a:t>
            </a:r>
            <a:r>
              <a:rPr lang="ru-RU" dirty="0" err="1" smtClean="0">
                <a:solidFill>
                  <a:srgbClr val="C00000"/>
                </a:solidFill>
                <a:hlinkClick r:id="rId2"/>
              </a:rPr>
              <a:t>Гапова</a:t>
            </a:r>
            <a:endParaRPr lang="ru-RU" dirty="0" smtClean="0">
              <a:solidFill>
                <a:srgbClr val="C00000"/>
              </a:solidFill>
            </a:endParaRPr>
          </a:p>
          <a:p>
            <a:pPr fontAlgn="base"/>
            <a:endParaRPr lang="ru-RU" dirty="0" smtClean="0"/>
          </a:p>
          <a:p>
            <a:pPr algn="just" fontAlgn="base"/>
            <a:r>
              <a:rPr lang="ru-RU" sz="2900" dirty="0" smtClean="0">
                <a:latin typeface="Times New Roman" pitchFamily="18" charset="0"/>
                <a:cs typeface="Times New Roman" pitchFamily="18" charset="0"/>
              </a:rPr>
              <a:t>С </a:t>
            </a:r>
            <a:r>
              <a:rPr lang="ru-RU" sz="2900" dirty="0" smtClean="0">
                <a:latin typeface="Times New Roman" pitchFamily="18" charset="0"/>
                <a:cs typeface="Times New Roman" pitchFamily="18" charset="0"/>
              </a:rPr>
              <a:t>другой стороны, критерий «класса» касается содержания знания, т.е. определяет то, что принимается за фундаментальную причину угнетения жен ин, каким видится социальное устройство и, соответственно, за что и с чем надо бороться.</a:t>
            </a:r>
          </a:p>
          <a:p>
            <a:pPr algn="just" fontAlgn="base"/>
            <a:r>
              <a:rPr lang="ru-RU" sz="2900" dirty="0" smtClean="0">
                <a:latin typeface="Times New Roman" pitchFamily="18" charset="0"/>
                <a:cs typeface="Times New Roman" pitchFamily="18" charset="0"/>
              </a:rPr>
              <a:t>Обобщая, это можно представить следующим образом. Как известно, при социализме женский вопрос считался в целом решенным, потому что в классической марксистской теории угнетение женщин (их, как писал Ф. Энгельс, всемирно-историческое поражение) связано с возникновением частной собственности. Считалось, что с ее ликвидацией и исчезновением классов исчезнет и </a:t>
            </a:r>
            <a:r>
              <a:rPr lang="ru-RU" sz="2900" dirty="0" err="1" smtClean="0">
                <a:latin typeface="Times New Roman" pitchFamily="18" charset="0"/>
                <a:cs typeface="Times New Roman" pitchFamily="18" charset="0"/>
              </a:rPr>
              <a:t>гендерное</a:t>
            </a:r>
            <a:r>
              <a:rPr lang="ru-RU" sz="2900" dirty="0" smtClean="0">
                <a:latin typeface="Times New Roman" pitchFamily="18" charset="0"/>
                <a:cs typeface="Times New Roman" pitchFamily="18" charset="0"/>
              </a:rPr>
              <a:t> неравенство: ему просто неоткуда будет взяться, и поэтому проблему </a:t>
            </a:r>
            <a:r>
              <a:rPr lang="ru-RU" sz="2900" dirty="0" err="1" smtClean="0">
                <a:latin typeface="Times New Roman" pitchFamily="18" charset="0"/>
                <a:cs typeface="Times New Roman" pitchFamily="18" charset="0"/>
              </a:rPr>
              <a:t>гендерного</a:t>
            </a:r>
            <a:r>
              <a:rPr lang="ru-RU" sz="2900" dirty="0" smtClean="0">
                <a:latin typeface="Times New Roman" pitchFamily="18" charset="0"/>
                <a:cs typeface="Times New Roman" pitchFamily="18" charset="0"/>
              </a:rPr>
              <a:t> равенства следует решать посредством приобщения женщин к оплаченному труду и соответствующего социального распределения ресурсов, т.е. выделения общественных средств на детские сады и декретные отпуска и т.п. </a:t>
            </a:r>
            <a:r>
              <a:rPr lang="ru-RU" sz="2900" dirty="0" err="1" smtClean="0">
                <a:latin typeface="Times New Roman" pitchFamily="18" charset="0"/>
                <a:cs typeface="Times New Roman" pitchFamily="18" charset="0"/>
              </a:rPr>
              <a:t>Гендерная</a:t>
            </a:r>
            <a:r>
              <a:rPr lang="ru-RU" sz="2900" dirty="0" smtClean="0">
                <a:latin typeface="Times New Roman" pitchFamily="18" charset="0"/>
                <a:cs typeface="Times New Roman" pitchFamily="18" charset="0"/>
              </a:rPr>
              <a:t> же теория в целом исходит из того, что пол является самым первым социальным разделением и первичным способом означивания отношений власти, с чего, собственно и начинается общество. Все остальные социальные категории, в том числе категория класса, выстраиваются уже вокруг полового разделения и всегда включают его в себя. Угнетение женщин есть результат мужского доминирования во всех сферах – от сексуальной до экономической, борьба с ним прежде всего предполагает пробуждение женского самосознания и развитие женской автономии. А дальше проблему можно решать различными способами – в том числе и посредством социального распределения (в социалистическом и марксистском феминизме) – в зависимости от того, как это видит соответствующее феминистское течение.</a:t>
            </a:r>
          </a:p>
          <a:p>
            <a:pPr algn="just" fontAlgn="base"/>
            <a:r>
              <a:rPr lang="ru-RU" sz="2900" dirty="0" smtClean="0">
                <a:latin typeface="Times New Roman" pitchFamily="18" charset="0"/>
                <a:cs typeface="Times New Roman" pitchFamily="18" charset="0"/>
              </a:rPr>
              <a:t>Не рассматривая аргументы в пользу того или другого подхода (хотя историческая первичность пола кажется в современной социальной теории очевидной), важно отметить следующее. Когда начала происходить </a:t>
            </a:r>
            <a:r>
              <a:rPr lang="ru-RU" sz="2900" dirty="0" err="1" smtClean="0">
                <a:latin typeface="Times New Roman" pitchFamily="18" charset="0"/>
                <a:cs typeface="Times New Roman" pitchFamily="18" charset="0"/>
              </a:rPr>
              <a:t>деконструкция</a:t>
            </a:r>
            <a:r>
              <a:rPr lang="ru-RU" sz="2900" dirty="0" smtClean="0">
                <a:latin typeface="Times New Roman" pitchFamily="18" charset="0"/>
                <a:cs typeface="Times New Roman" pitchFamily="18" charset="0"/>
              </a:rPr>
              <a:t> метатеории – советского марксизма («старого знания»), переставшего отвечать на запросы общества, отказаться от него, не заместив его другой теорией (или, скорее, другими теориями), было невозможно, и </a:t>
            </a:r>
            <a:r>
              <a:rPr lang="ru-RU" sz="2900" dirty="0" err="1" smtClean="0">
                <a:latin typeface="Times New Roman" pitchFamily="18" charset="0"/>
                <a:cs typeface="Times New Roman" pitchFamily="18" charset="0"/>
              </a:rPr>
              <a:t>гендер</a:t>
            </a:r>
            <a:r>
              <a:rPr lang="ru-RU" sz="2900" dirty="0" smtClean="0">
                <a:latin typeface="Times New Roman" pitchFamily="18" charset="0"/>
                <a:cs typeface="Times New Roman" pitchFamily="18" charset="0"/>
              </a:rPr>
              <a:t> оказался одним из тех новых концептов, которые были для этого использованы. Как указывает </a:t>
            </a:r>
            <a:r>
              <a:rPr lang="ru-RU" sz="2900" dirty="0" err="1" smtClean="0">
                <a:latin typeface="Times New Roman" pitchFamily="18" charset="0"/>
                <a:cs typeface="Times New Roman" pitchFamily="18" charset="0"/>
              </a:rPr>
              <a:t>Альмира</a:t>
            </a:r>
            <a:r>
              <a:rPr lang="ru-RU" sz="2900" dirty="0" smtClean="0">
                <a:latin typeface="Times New Roman" pitchFamily="18" charset="0"/>
                <a:cs typeface="Times New Roman" pitchFamily="18" charset="0"/>
              </a:rPr>
              <a:t> </a:t>
            </a:r>
            <a:r>
              <a:rPr lang="ru-RU" sz="2900" dirty="0" err="1" smtClean="0">
                <a:latin typeface="Times New Roman" pitchFamily="18" charset="0"/>
                <a:cs typeface="Times New Roman" pitchFamily="18" charset="0"/>
              </a:rPr>
              <a:t>Усманова</a:t>
            </a:r>
            <a:r>
              <a:rPr lang="ru-RU" sz="2900" dirty="0" smtClean="0">
                <a:latin typeface="Times New Roman" pitchFamily="18" charset="0"/>
                <a:cs typeface="Times New Roman" pitchFamily="18" charset="0"/>
              </a:rPr>
              <a:t>, т.к. «класс» принадлежал к интеллектуальной традиции, которую общество желало изменить, термин «</a:t>
            </a:r>
            <a:r>
              <a:rPr lang="ru-RU" sz="2900" dirty="0" err="1" smtClean="0">
                <a:latin typeface="Times New Roman" pitchFamily="18" charset="0"/>
                <a:cs typeface="Times New Roman" pitchFamily="18" charset="0"/>
              </a:rPr>
              <a:t>гендер</a:t>
            </a:r>
            <a:r>
              <a:rPr lang="ru-RU" sz="2900" dirty="0" smtClean="0">
                <a:latin typeface="Times New Roman" pitchFamily="18" charset="0"/>
                <a:cs typeface="Times New Roman" pitchFamily="18" charset="0"/>
              </a:rPr>
              <a:t>» стал замещением отвергнутого основного инструмента социальной стратификации [</a:t>
            </a:r>
            <a:r>
              <a:rPr lang="ru-RU" sz="2900" u="sng" dirty="0" smtClean="0">
                <a:latin typeface="Times New Roman" pitchFamily="18" charset="0"/>
                <a:cs typeface="Times New Roman" pitchFamily="18" charset="0"/>
                <a:hlinkClick r:id="rId3"/>
              </a:rPr>
              <a:t>26</a:t>
            </a:r>
            <a:r>
              <a:rPr lang="ru-RU" sz="2900" dirty="0" smtClean="0">
                <a:latin typeface="Times New Roman" pitchFamily="18" charset="0"/>
                <a:cs typeface="Times New Roman" pitchFamily="18" charset="0"/>
              </a:rPr>
              <a:t>].</a:t>
            </a:r>
            <a:endParaRPr lang="ru-RU" sz="2900" dirty="0" smtClean="0">
              <a:latin typeface="Times New Roman" pitchFamily="18" charset="0"/>
              <a:cs typeface="Times New Roman" pitchFamily="18" charset="0"/>
            </a:endParaRPr>
          </a:p>
        </p:txBody>
      </p:sp>
      <p:sp>
        <p:nvSpPr>
          <p:cNvPr id="3" name="Заголовок 2"/>
          <p:cNvSpPr>
            <a:spLocks noGrp="1"/>
          </p:cNvSpPr>
          <p:nvPr>
            <p:ph type="title"/>
          </p:nvPr>
        </p:nvSpPr>
        <p:spPr/>
        <p:txBody>
          <a:bodyPr/>
          <a:lstStyle/>
          <a:p>
            <a:r>
              <a:rPr lang="ru-RU" sz="4400" dirty="0" smtClean="0"/>
              <a:t>Продолжение  темы 10</a:t>
            </a: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p>
            <a:r>
              <a:rPr lang="ru-RU" b="1" dirty="0" smtClean="0"/>
              <a:t>Лекция 1. </a:t>
            </a:r>
            <a:r>
              <a:rPr lang="ru-RU" dirty="0" err="1" smtClean="0"/>
              <a:t>Гендерные</a:t>
            </a:r>
            <a:r>
              <a:rPr lang="ru-RU" dirty="0" smtClean="0"/>
              <a:t> исследования как новый тип социально-гуманитарного  знания.</a:t>
            </a:r>
          </a:p>
          <a:p>
            <a:r>
              <a:rPr lang="ru-RU" dirty="0" smtClean="0"/>
              <a:t>1 Что есть </a:t>
            </a:r>
            <a:r>
              <a:rPr lang="ru-RU" dirty="0" err="1" smtClean="0"/>
              <a:t>гендерные</a:t>
            </a:r>
            <a:r>
              <a:rPr lang="ru-RU" dirty="0" smtClean="0"/>
              <a:t> исследования?</a:t>
            </a:r>
          </a:p>
          <a:p>
            <a:r>
              <a:rPr lang="ru-RU" dirty="0" smtClean="0"/>
              <a:t>2 История зарождения </a:t>
            </a:r>
            <a:r>
              <a:rPr lang="ru-RU" dirty="0" err="1" smtClean="0"/>
              <a:t>гендерных</a:t>
            </a:r>
            <a:r>
              <a:rPr lang="ru-RU" dirty="0" smtClean="0"/>
              <a:t> исследований</a:t>
            </a:r>
          </a:p>
          <a:p>
            <a:r>
              <a:rPr lang="ru-RU" dirty="0" smtClean="0"/>
              <a:t>3</a:t>
            </a:r>
            <a:r>
              <a:rPr lang="ru-RU" dirty="0" smtClean="0"/>
              <a:t> Роль </a:t>
            </a:r>
            <a:r>
              <a:rPr lang="ru-RU" dirty="0" err="1" smtClean="0"/>
              <a:t>гендерных</a:t>
            </a:r>
            <a:r>
              <a:rPr lang="ru-RU" dirty="0" smtClean="0"/>
              <a:t> исследований в современной науке и социальной жизни</a:t>
            </a:r>
          </a:p>
          <a:p>
            <a:endParaRPr lang="ru-RU" dirty="0" smtClean="0"/>
          </a:p>
          <a:p>
            <a:r>
              <a:rPr lang="ru-RU" dirty="0" smtClean="0"/>
              <a:t>Цель – раскрыть актуальность и необходимость изучения </a:t>
            </a:r>
            <a:r>
              <a:rPr lang="ru-RU" dirty="0" err="1" smtClean="0"/>
              <a:t>гендерной</a:t>
            </a:r>
            <a:r>
              <a:rPr lang="ru-RU" dirty="0" smtClean="0"/>
              <a:t> проблематики как нового типа социально-гуманитарного знания</a:t>
            </a:r>
            <a:endParaRPr lang="ru-RU" dirty="0"/>
          </a:p>
        </p:txBody>
      </p:sp>
      <p:sp>
        <p:nvSpPr>
          <p:cNvPr id="2" name="Заголовок 1"/>
          <p:cNvSpPr>
            <a:spLocks noGrp="1"/>
          </p:cNvSpPr>
          <p:nvPr>
            <p:ph type="title"/>
          </p:nvPr>
        </p:nvSpPr>
        <p:spPr/>
        <p:txBody>
          <a:bodyPr>
            <a:normAutofit/>
          </a:bodyPr>
          <a:lstStyle/>
          <a:p>
            <a:r>
              <a:rPr lang="kk-KZ" sz="1800" b="1" dirty="0" smtClean="0"/>
              <a:t>Модуль 1. Научные, социально-исторические, культурологические предпосылки возникновения гендерных исследований</a:t>
            </a:r>
            <a:endParaRPr lang="ru-RU" sz="18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1219200"/>
            <a:ext cx="8229600" cy="4876800"/>
          </a:xfrm>
        </p:spPr>
        <p:txBody>
          <a:bodyPr>
            <a:noAutofit/>
          </a:bodyPr>
          <a:lstStyle/>
          <a:p>
            <a:pPr algn="just" fontAlgn="base"/>
            <a:r>
              <a:rPr lang="ru-RU" sz="1200" b="1" dirty="0" smtClean="0">
                <a:solidFill>
                  <a:srgbClr val="C00000"/>
                </a:solidFill>
                <a:latin typeface="Times New Roman" pitchFamily="18" charset="0"/>
                <a:cs typeface="Times New Roman" pitchFamily="18" charset="0"/>
              </a:rPr>
              <a:t>КЛАССОВЫЙ ВОПРОС ПОСТСОВЕТСКОГО ФЕМИНИЗМА, ИЛИ ОБ ОТВЛЕЧЕНИИ УГНЕТЕННЫХ ОТ РЕВОЛЮЦИОННОЙ БОРЬБЫ</a:t>
            </a:r>
          </a:p>
          <a:p>
            <a:pPr algn="just" fontAlgn="base"/>
            <a:r>
              <a:rPr lang="ru-RU" sz="1200" dirty="0" err="1" smtClean="0">
                <a:solidFill>
                  <a:srgbClr val="C00000"/>
                </a:solidFill>
                <a:latin typeface="Times New Roman" pitchFamily="18" charset="0"/>
                <a:cs typeface="Times New Roman" pitchFamily="18" charset="0"/>
                <a:hlinkClick r:id="rId2"/>
              </a:rPr>
              <a:t>Олена</a:t>
            </a:r>
            <a:r>
              <a:rPr lang="ru-RU" sz="1200" dirty="0" smtClean="0">
                <a:solidFill>
                  <a:srgbClr val="C00000"/>
                </a:solidFill>
                <a:latin typeface="Times New Roman" pitchFamily="18" charset="0"/>
                <a:cs typeface="Times New Roman" pitchFamily="18" charset="0"/>
                <a:hlinkClick r:id="rId2"/>
              </a:rPr>
              <a:t> </a:t>
            </a:r>
            <a:r>
              <a:rPr lang="ru-RU" sz="1200" dirty="0" err="1" smtClean="0">
                <a:solidFill>
                  <a:srgbClr val="C00000"/>
                </a:solidFill>
                <a:latin typeface="Times New Roman" pitchFamily="18" charset="0"/>
                <a:cs typeface="Times New Roman" pitchFamily="18" charset="0"/>
                <a:hlinkClick r:id="rId2"/>
              </a:rPr>
              <a:t>Гапова</a:t>
            </a:r>
            <a:endParaRPr lang="ru-RU" sz="1200" dirty="0" smtClean="0">
              <a:solidFill>
                <a:srgbClr val="C00000"/>
              </a:solidFill>
              <a:latin typeface="Times New Roman" pitchFamily="18" charset="0"/>
              <a:cs typeface="Times New Roman" pitchFamily="18" charset="0"/>
            </a:endParaRPr>
          </a:p>
          <a:p>
            <a:pPr algn="just" fontAlgn="base"/>
            <a:r>
              <a:rPr lang="ru-RU" sz="1200" dirty="0" smtClean="0">
                <a:latin typeface="Times New Roman" pitchFamily="18" charset="0"/>
                <a:cs typeface="Times New Roman" pitchFamily="18" charset="0"/>
              </a:rPr>
              <a:t>Однако </a:t>
            </a:r>
            <a:r>
              <a:rPr lang="ru-RU" sz="1200" dirty="0" smtClean="0">
                <a:latin typeface="Times New Roman" pitchFamily="18" charset="0"/>
                <a:cs typeface="Times New Roman" pitchFamily="18" charset="0"/>
              </a:rPr>
              <a:t>основным социальным процессом посткоммунизма является имен но </a:t>
            </a:r>
            <a:r>
              <a:rPr lang="ru-RU" sz="1200" dirty="0" err="1" smtClean="0">
                <a:latin typeface="Times New Roman" pitchFamily="18" charset="0"/>
                <a:cs typeface="Times New Roman" pitchFamily="18" charset="0"/>
              </a:rPr>
              <a:t>классообразование</a:t>
            </a:r>
            <a:r>
              <a:rPr lang="ru-RU" sz="1200" dirty="0" smtClean="0">
                <a:latin typeface="Times New Roman" pitchFamily="18" charset="0"/>
                <a:cs typeface="Times New Roman" pitchFamily="18" charset="0"/>
              </a:rPr>
              <a:t>, т.е. формирование экономического неравенства, перерас­пределение собственности, новые формы доминирования и исключения. Переход к другому – рыночному – способу распределения ресурсов, влекущему экономическую стратификацию, требует легитимации посредством изменения представления о социальной справедливости. Если при социализме она пред­ставлялась в виде социальной защиты, то в рамках </a:t>
            </a:r>
            <a:r>
              <a:rPr lang="ru-RU" sz="1200" dirty="0" err="1" smtClean="0">
                <a:latin typeface="Times New Roman" pitchFamily="18" charset="0"/>
                <a:cs typeface="Times New Roman" pitchFamily="18" charset="0"/>
              </a:rPr>
              <a:t>дискурса</a:t>
            </a:r>
            <a:r>
              <a:rPr lang="ru-RU" sz="1200" dirty="0" smtClean="0">
                <a:latin typeface="Times New Roman" pitchFamily="18" charset="0"/>
                <a:cs typeface="Times New Roman" pitchFamily="18" charset="0"/>
              </a:rPr>
              <a:t> демократизации возникла другая формулировка, ставящая во главу угла не бесплатный детский сад или декретный отпуск, а «права женщин», их представительство, автономию, независимую </a:t>
            </a:r>
            <a:r>
              <a:rPr lang="ru-RU" sz="1200" dirty="0" err="1" smtClean="0">
                <a:latin typeface="Times New Roman" pitchFamily="18" charset="0"/>
                <a:cs typeface="Times New Roman" pitchFamily="18" charset="0"/>
              </a:rPr>
              <a:t>субъектность</a:t>
            </a:r>
            <a:r>
              <a:rPr lang="ru-RU" sz="1200" dirty="0" smtClean="0">
                <a:latin typeface="Times New Roman" pitchFamily="18" charset="0"/>
                <a:cs typeface="Times New Roman" pitchFamily="18" charset="0"/>
              </a:rPr>
              <a:t>, право на свое тело и сексуальность. «Права женщин существуют отдельно от прав детей» [</a:t>
            </a:r>
            <a:r>
              <a:rPr lang="ru-RU" sz="1200" u="sng" dirty="0" smtClean="0">
                <a:latin typeface="Times New Roman" pitchFamily="18" charset="0"/>
                <a:cs typeface="Times New Roman" pitchFamily="18" charset="0"/>
                <a:hlinkClick r:id="rId3"/>
              </a:rPr>
              <a:t>27</a:t>
            </a:r>
            <a:r>
              <a:rPr lang="ru-RU" sz="1200" dirty="0" smtClean="0">
                <a:latin typeface="Times New Roman" pitchFamily="18" charset="0"/>
                <a:cs typeface="Times New Roman" pitchFamily="18" charset="0"/>
              </a:rPr>
              <a:t>], — писала «главная феминистка» Мария </a:t>
            </a:r>
            <a:r>
              <a:rPr lang="ru-RU" sz="1200" dirty="0" err="1" smtClean="0">
                <a:latin typeface="Times New Roman" pitchFamily="18" charset="0"/>
                <a:cs typeface="Times New Roman" pitchFamily="18" charset="0"/>
              </a:rPr>
              <a:t>Арбатова</a:t>
            </a:r>
            <a:r>
              <a:rPr lang="ru-RU" sz="1200" dirty="0" smtClean="0">
                <a:latin typeface="Times New Roman" pitchFamily="18" charset="0"/>
                <a:cs typeface="Times New Roman" pitchFamily="18" charset="0"/>
              </a:rPr>
              <a:t>, отстаивая женскую автономию. Новая формулировка женского вопроса отражала другое общественное устройство. Права, автономия и независимость являются частью либерального </a:t>
            </a:r>
            <a:r>
              <a:rPr lang="ru-RU" sz="1200" dirty="0" err="1" smtClean="0">
                <a:latin typeface="Times New Roman" pitchFamily="18" charset="0"/>
                <a:cs typeface="Times New Roman" pitchFamily="18" charset="0"/>
              </a:rPr>
              <a:t>дискурса</a:t>
            </a:r>
            <a:r>
              <a:rPr lang="ru-RU" sz="1200" dirty="0" smtClean="0">
                <a:latin typeface="Times New Roman" pitchFamily="18" charset="0"/>
                <a:cs typeface="Times New Roman" pitchFamily="18" charset="0"/>
              </a:rPr>
              <a:t> и связаны с соб­ственностью, рынком и капитализмом, которые и порождают независимых субъектов, но только среди тех, кто успешен экономически.</a:t>
            </a:r>
          </a:p>
          <a:p>
            <a:pPr algn="just" fontAlgn="base"/>
            <a:r>
              <a:rPr lang="ru-RU" sz="1200" dirty="0" smtClean="0">
                <a:latin typeface="Times New Roman" pitchFamily="18" charset="0"/>
                <a:cs typeface="Times New Roman" pitchFamily="18" charset="0"/>
              </a:rPr>
              <a:t>Таким образом, </a:t>
            </a:r>
            <a:r>
              <a:rPr lang="ru-RU" sz="1200" dirty="0" err="1" smtClean="0">
                <a:latin typeface="Times New Roman" pitchFamily="18" charset="0"/>
                <a:cs typeface="Times New Roman" pitchFamily="18" charset="0"/>
              </a:rPr>
              <a:t>гендер</a:t>
            </a:r>
            <a:r>
              <a:rPr lang="ru-RU" sz="1200" dirty="0" smtClean="0">
                <a:latin typeface="Times New Roman" pitchFamily="18" charset="0"/>
                <a:cs typeface="Times New Roman" pitchFamily="18" charset="0"/>
              </a:rPr>
              <a:t> (вместе с некоторыми другими категориями) стал идеологическим прикрытием происходящего экономического процесса. Женское движение, формируемое при поддержке международных организаций в виде штата сотрудников на зарплате, сконцентрировалось вокруг новых тем, которые нельзя было поднимать в советской науке, т.к. они противоречили идее, что </a:t>
            </a:r>
            <a:r>
              <a:rPr lang="ru-RU" sz="1200" dirty="0" err="1" smtClean="0">
                <a:latin typeface="Times New Roman" pitchFamily="18" charset="0"/>
                <a:cs typeface="Times New Roman" pitchFamily="18" charset="0"/>
              </a:rPr>
              <a:t>гендерное</a:t>
            </a:r>
            <a:r>
              <a:rPr lang="ru-RU" sz="1200" dirty="0" smtClean="0">
                <a:latin typeface="Times New Roman" pitchFamily="18" charset="0"/>
                <a:cs typeface="Times New Roman" pitchFamily="18" charset="0"/>
              </a:rPr>
              <a:t> неравенство исчезает вместе с классами – насилие против женщин, в том числе сексуальное, трафик, домогательства и т.д. Это позволило привнести либеральную идеологию, заставить говорить на новые темы, требовать прав, реформ, постановлений, следования «международным конвенциям», но вместе с тем отвлечься от ключевого «вопроса собственности», а также в какой-то мере «разделить» женщин и мужчин, представив их противоборствующими сторонами. Такое смещение фокуса, которое, очевидно, можно определить в марксистских терминах формирования ложного сознания у угнетенных групп, есть обратная сторона </a:t>
            </a:r>
            <a:r>
              <a:rPr lang="ru-RU" sz="1200" dirty="0" err="1" smtClean="0">
                <a:latin typeface="Times New Roman" pitchFamily="18" charset="0"/>
                <a:cs typeface="Times New Roman" pitchFamily="18" charset="0"/>
              </a:rPr>
              <a:t>классообразования</a:t>
            </a:r>
            <a:r>
              <a:rPr lang="ru-RU" sz="1200" dirty="0" smtClean="0">
                <a:latin typeface="Times New Roman" pitchFamily="18" charset="0"/>
                <a:cs typeface="Times New Roman" pitchFamily="18" charset="0"/>
              </a:rPr>
              <a:t>. Невольно, но как часть женского движения ГИ оказались по одну сторону с международным </a:t>
            </a:r>
            <a:r>
              <a:rPr lang="ru-RU" sz="1200" dirty="0" err="1" smtClean="0">
                <a:latin typeface="Times New Roman" pitchFamily="18" charset="0"/>
                <a:cs typeface="Times New Roman" pitchFamily="18" charset="0"/>
              </a:rPr>
              <a:t>капита</a:t>
            </a:r>
            <a:r>
              <a:rPr lang="ru-RU" sz="1200" dirty="0" smtClean="0">
                <a:latin typeface="Times New Roman" pitchFamily="18" charset="0"/>
                <a:cs typeface="Times New Roman" pitchFamily="18" charset="0"/>
              </a:rPr>
              <a:t> лом при продвижении – в виде «демократии» и «прав человека» – стратификации и капитализма.</a:t>
            </a:r>
          </a:p>
          <a:p>
            <a:pPr algn="just"/>
            <a:endParaRPr lang="ru-RU" sz="1200" dirty="0">
              <a:latin typeface="Times New Roman" pitchFamily="18" charset="0"/>
              <a:cs typeface="Times New Roman" pitchFamily="18" charset="0"/>
            </a:endParaRPr>
          </a:p>
        </p:txBody>
      </p:sp>
      <p:sp>
        <p:nvSpPr>
          <p:cNvPr id="3" name="Заголовок 2"/>
          <p:cNvSpPr>
            <a:spLocks noGrp="1"/>
          </p:cNvSpPr>
          <p:nvPr>
            <p:ph type="title"/>
          </p:nvPr>
        </p:nvSpPr>
        <p:spPr/>
        <p:txBody>
          <a:bodyPr/>
          <a:lstStyle/>
          <a:p>
            <a:r>
              <a:rPr lang="ru-RU" sz="4000" dirty="0" smtClean="0"/>
              <a:t>Продолжение  темы 10</a:t>
            </a:r>
            <a:endParaRPr lang="ru-RU"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914400"/>
            <a:ext cx="8229600" cy="5181600"/>
          </a:xfrm>
        </p:spPr>
        <p:txBody>
          <a:bodyPr>
            <a:normAutofit fontScale="40000" lnSpcReduction="20000"/>
          </a:bodyPr>
          <a:lstStyle/>
          <a:p>
            <a:pPr algn="just" fontAlgn="base"/>
            <a:r>
              <a:rPr lang="ru-RU" sz="3000" b="1" dirty="0" smtClean="0">
                <a:solidFill>
                  <a:srgbClr val="C00000"/>
                </a:solidFill>
                <a:latin typeface="Times New Roman" pitchFamily="18" charset="0"/>
                <a:cs typeface="Times New Roman" pitchFamily="18" charset="0"/>
              </a:rPr>
              <a:t>КЛАССОВЫЙ ВОПРОС ПОСТСОВЕТСКОГО ФЕМИНИЗМА, ИЛИ ОБ ОТВЛЕЧЕНИИ УГНЕТЕННЫХ ОТ РЕВОЛЮЦИОННОЙ БОРЬБЫ</a:t>
            </a:r>
          </a:p>
          <a:p>
            <a:pPr algn="just" fontAlgn="base"/>
            <a:r>
              <a:rPr lang="ru-RU" sz="3000" dirty="0" err="1" smtClean="0">
                <a:solidFill>
                  <a:srgbClr val="C00000"/>
                </a:solidFill>
                <a:latin typeface="Times New Roman" pitchFamily="18" charset="0"/>
                <a:cs typeface="Times New Roman" pitchFamily="18" charset="0"/>
                <a:hlinkClick r:id="rId2"/>
              </a:rPr>
              <a:t>Олена</a:t>
            </a:r>
            <a:r>
              <a:rPr lang="ru-RU" sz="3000" dirty="0" smtClean="0">
                <a:solidFill>
                  <a:srgbClr val="C00000"/>
                </a:solidFill>
                <a:latin typeface="Times New Roman" pitchFamily="18" charset="0"/>
                <a:cs typeface="Times New Roman" pitchFamily="18" charset="0"/>
                <a:hlinkClick r:id="rId2"/>
              </a:rPr>
              <a:t> </a:t>
            </a:r>
            <a:r>
              <a:rPr lang="ru-RU" sz="3000" dirty="0" err="1" smtClean="0">
                <a:solidFill>
                  <a:srgbClr val="C00000"/>
                </a:solidFill>
                <a:latin typeface="Times New Roman" pitchFamily="18" charset="0"/>
                <a:cs typeface="Times New Roman" pitchFamily="18" charset="0"/>
                <a:hlinkClick r:id="rId2"/>
              </a:rPr>
              <a:t>Гапова</a:t>
            </a:r>
            <a:endParaRPr lang="ru-RU" sz="3000" dirty="0" smtClean="0">
              <a:solidFill>
                <a:srgbClr val="C00000"/>
              </a:solidFill>
              <a:latin typeface="Times New Roman" pitchFamily="18" charset="0"/>
              <a:cs typeface="Times New Roman" pitchFamily="18" charset="0"/>
            </a:endParaRPr>
          </a:p>
          <a:p>
            <a:pPr algn="just" fontAlgn="base"/>
            <a:r>
              <a:rPr lang="ru-RU" sz="3000" dirty="0" smtClean="0">
                <a:latin typeface="Times New Roman" pitchFamily="18" charset="0"/>
                <a:cs typeface="Times New Roman" pitchFamily="18" charset="0"/>
              </a:rPr>
              <a:t>Не удивительно поэтому, что «феминизм» как идеология стал в постсоветском пространстве достоянием элит, проповедовавших рынок и экономический либерализм, а также успешных женщин, заинтересованных в продвижении на верх. В феминистском сообществе русскоязычного живого журнала одна </a:t>
            </a:r>
            <a:r>
              <a:rPr lang="ru-RU" sz="3000" dirty="0" err="1" smtClean="0">
                <a:latin typeface="Times New Roman" pitchFamily="18" charset="0"/>
                <a:cs typeface="Times New Roman" pitchFamily="18" charset="0"/>
              </a:rPr>
              <a:t>пользовательница</a:t>
            </a:r>
            <a:r>
              <a:rPr lang="ru-RU" sz="3000" dirty="0" smtClean="0">
                <a:latin typeface="Times New Roman" pitchFamily="18" charset="0"/>
                <a:cs typeface="Times New Roman" pitchFamily="18" charset="0"/>
              </a:rPr>
              <a:t> так объяснила, почему, по ее мнению, феминизм не нужен женщинам рабочего класса и доступен только «продвинутым» женщинам:</a:t>
            </a:r>
          </a:p>
          <a:p>
            <a:pPr algn="just" fontAlgn="base"/>
            <a:r>
              <a:rPr lang="ru-RU" sz="3000" i="1" dirty="0" smtClean="0">
                <a:latin typeface="Times New Roman" pitchFamily="18" charset="0"/>
                <a:cs typeface="Times New Roman" pitchFamily="18" charset="0"/>
              </a:rPr>
              <a:t>Вообще-то, работающая высококвалифицированная женщина обеспечивает заработком несколько малоквалифицированных, которые в противном случае сидели бы дома при Джоне, Хуане или Педро. Разумеется, малообеспеченным слоям самореализация в карьере не светит. Она им попросту не нужна, ни женщинам, не мужчинам. Если кому-то нужна самореализация, и он(а) обладает достаточными способностями, он(а) делает карьеру и выходит в средний класс. Интересы рабочего класса ограничены бытом и досугом. Естественно, не имеет смысла бороться за то, что им самим не нужно. В отношении рабочего класса другие области борьбы феминизма, и на первом месте насилие в семье. Представительницы рабочих слоев подвергаются домашнему насилию намного чаще, чем женщины среднего класса, а помощь ищут намного реже. Это – довольно широкое поле деятельности для феминизма</a:t>
            </a:r>
            <a:r>
              <a:rPr lang="ru-RU" sz="3000" dirty="0" smtClean="0">
                <a:latin typeface="Times New Roman" pitchFamily="18" charset="0"/>
                <a:cs typeface="Times New Roman" pitchFamily="18" charset="0"/>
              </a:rPr>
              <a:t>[</a:t>
            </a:r>
            <a:r>
              <a:rPr lang="ru-RU" sz="3000" u="sng" dirty="0" smtClean="0">
                <a:latin typeface="Times New Roman" pitchFamily="18" charset="0"/>
                <a:cs typeface="Times New Roman" pitchFamily="18" charset="0"/>
                <a:hlinkClick r:id="rId3"/>
              </a:rPr>
              <a:t>28</a:t>
            </a:r>
            <a:r>
              <a:rPr lang="ru-RU" sz="3000" dirty="0" smtClean="0">
                <a:latin typeface="Times New Roman" pitchFamily="18" charset="0"/>
                <a:cs typeface="Times New Roman" pitchFamily="18" charset="0"/>
              </a:rPr>
              <a:t>].</a:t>
            </a:r>
            <a:r>
              <a:rPr lang="ru-RU" sz="3000" b="1" dirty="0" smtClean="0">
                <a:latin typeface="Times New Roman" pitchFamily="18" charset="0"/>
                <a:cs typeface="Times New Roman" pitchFamily="18" charset="0"/>
              </a:rPr>
              <a:t> Примечания</a:t>
            </a:r>
            <a:endParaRPr lang="ru-RU" sz="3000" dirty="0" smtClean="0">
              <a:latin typeface="Times New Roman" pitchFamily="18" charset="0"/>
              <a:cs typeface="Times New Roman" pitchFamily="18" charset="0"/>
            </a:endParaRPr>
          </a:p>
          <a:p>
            <a:pPr algn="just" fontAlgn="base"/>
            <a:r>
              <a:rPr lang="ru-RU" sz="3000" u="sng" dirty="0" smtClean="0">
                <a:latin typeface="Times New Roman" pitchFamily="18" charset="0"/>
                <a:cs typeface="Times New Roman" pitchFamily="18" charset="0"/>
                <a:hlinkClick r:id="rId3"/>
              </a:rPr>
              <a:t>23</a:t>
            </a:r>
            <a:r>
              <a:rPr lang="ru-RU" sz="3000" dirty="0" smtClean="0">
                <a:latin typeface="Times New Roman" pitchFamily="18" charset="0"/>
                <a:cs typeface="Times New Roman" pitchFamily="18" charset="0"/>
              </a:rPr>
              <a:t>. </a:t>
            </a:r>
            <a:r>
              <a:rPr lang="en-US" sz="3000" dirty="0" smtClean="0">
                <a:latin typeface="Times New Roman" pitchFamily="18" charset="0"/>
                <a:cs typeface="Times New Roman" pitchFamily="18" charset="0"/>
              </a:rPr>
              <a:t>Berger, Peter. An Invitation to Sociology (1963), p. 5.</a:t>
            </a:r>
          </a:p>
          <a:p>
            <a:pPr algn="just" fontAlgn="base"/>
            <a:r>
              <a:rPr lang="en-US" sz="3000" u="sng" dirty="0" smtClean="0">
                <a:latin typeface="Times New Roman" pitchFamily="18" charset="0"/>
                <a:cs typeface="Times New Roman" pitchFamily="18" charset="0"/>
                <a:hlinkClick r:id="rId3"/>
              </a:rPr>
              <a:t>24</a:t>
            </a:r>
            <a:r>
              <a:rPr lang="en-US" sz="3000" dirty="0" smtClean="0">
                <a:latin typeface="Times New Roman" pitchFamily="18" charset="0"/>
                <a:cs typeface="Times New Roman" pitchFamily="18" charset="0"/>
              </a:rPr>
              <a:t>. </a:t>
            </a:r>
            <a:r>
              <a:rPr lang="ru-RU" sz="3000" dirty="0" err="1" smtClean="0">
                <a:latin typeface="Times New Roman" pitchFamily="18" charset="0"/>
                <a:cs typeface="Times New Roman" pitchFamily="18" charset="0"/>
              </a:rPr>
              <a:t>Ушакин</a:t>
            </a:r>
            <a:r>
              <a:rPr lang="ru-RU" sz="3000" dirty="0" smtClean="0">
                <a:latin typeface="Times New Roman" pitchFamily="18" charset="0"/>
                <a:cs typeface="Times New Roman" pitchFamily="18" charset="0"/>
              </a:rPr>
              <a:t> С. «Поле пола: в центре и по краям», Вопросы философии, 1999, № 5, с. 71.</a:t>
            </a:r>
          </a:p>
          <a:p>
            <a:pPr algn="just" fontAlgn="base"/>
            <a:r>
              <a:rPr lang="ru-RU" sz="3000" u="sng" dirty="0" smtClean="0">
                <a:latin typeface="Times New Roman" pitchFamily="18" charset="0"/>
                <a:cs typeface="Times New Roman" pitchFamily="18" charset="0"/>
                <a:hlinkClick r:id="rId3"/>
              </a:rPr>
              <a:t>25</a:t>
            </a:r>
            <a:r>
              <a:rPr lang="ru-RU"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Gracia</a:t>
            </a:r>
            <a:r>
              <a:rPr lang="en-US" sz="3000" dirty="0" smtClean="0">
                <a:latin typeface="Times New Roman" pitchFamily="18" charset="0"/>
                <a:cs typeface="Times New Roman" pitchFamily="18" charset="0"/>
              </a:rPr>
              <a:t>, Jorge. «Sociological Accounts and the History of Philosophy», in Kusch Martin (ed.), in The Sociology of Philosophical Knowledge (</a:t>
            </a:r>
            <a:r>
              <a:rPr lang="en-US" sz="3000" dirty="0" err="1" smtClean="0">
                <a:latin typeface="Times New Roman" pitchFamily="18" charset="0"/>
                <a:cs typeface="Times New Roman" pitchFamily="18" charset="0"/>
              </a:rPr>
              <a:t>Kluwer</a:t>
            </a:r>
            <a:r>
              <a:rPr lang="en-US" sz="3000" dirty="0" smtClean="0">
                <a:latin typeface="Times New Roman" pitchFamily="18" charset="0"/>
                <a:cs typeface="Times New Roman" pitchFamily="18" charset="0"/>
              </a:rPr>
              <a:t> Academic Publishers, 2000), p. 194.</a:t>
            </a:r>
          </a:p>
          <a:p>
            <a:pPr algn="just" fontAlgn="base"/>
            <a:r>
              <a:rPr lang="en-US" sz="3000" u="sng" dirty="0" smtClean="0">
                <a:latin typeface="Times New Roman" pitchFamily="18" charset="0"/>
                <a:cs typeface="Times New Roman" pitchFamily="18" charset="0"/>
                <a:hlinkClick r:id="rId3"/>
              </a:rPr>
              <a:t>26</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Ousmanova</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Almira</a:t>
            </a:r>
            <a:r>
              <a:rPr lang="en-US" sz="3000" dirty="0" smtClean="0">
                <a:latin typeface="Times New Roman" pitchFamily="18" charset="0"/>
                <a:cs typeface="Times New Roman" pitchFamily="18" charset="0"/>
              </a:rPr>
              <a:t>. «On the Ruins of Orthodox Marxism: Gender and Cultural Studies in Eastern Europe», Studies in East European Thought (2003), p. 55.</a:t>
            </a:r>
          </a:p>
          <a:p>
            <a:pPr algn="just" fontAlgn="base"/>
            <a:r>
              <a:rPr lang="en-US" sz="3000" u="sng" dirty="0" smtClean="0">
                <a:latin typeface="Times New Roman" pitchFamily="18" charset="0"/>
                <a:cs typeface="Times New Roman" pitchFamily="18" charset="0"/>
                <a:hlinkClick r:id="rId3"/>
              </a:rPr>
              <a:t>27</a:t>
            </a:r>
            <a:r>
              <a:rPr lang="en-US" sz="3000" dirty="0" smtClean="0">
                <a:latin typeface="Times New Roman" pitchFamily="18" charset="0"/>
                <a:cs typeface="Times New Roman" pitchFamily="18" charset="0"/>
              </a:rPr>
              <a:t>. </a:t>
            </a:r>
            <a:r>
              <a:rPr lang="ru-RU" sz="3000" dirty="0" err="1" smtClean="0">
                <a:latin typeface="Times New Roman" pitchFamily="18" charset="0"/>
                <a:cs typeface="Times New Roman" pitchFamily="18" charset="0"/>
              </a:rPr>
              <a:t>Арбатова</a:t>
            </a:r>
            <a:r>
              <a:rPr lang="ru-RU" sz="3000" dirty="0" smtClean="0">
                <a:latin typeface="Times New Roman" pitchFamily="18" charset="0"/>
                <a:cs typeface="Times New Roman" pitchFamily="18" charset="0"/>
              </a:rPr>
              <a:t> Мария. Как я пыталась честно попасть в Думу (М.: «</a:t>
            </a:r>
            <a:r>
              <a:rPr lang="ru-RU" sz="3000" dirty="0" err="1" smtClean="0">
                <a:latin typeface="Times New Roman" pitchFamily="18" charset="0"/>
                <a:cs typeface="Times New Roman" pitchFamily="18" charset="0"/>
              </a:rPr>
              <a:t>Эксмо</a:t>
            </a:r>
            <a:r>
              <a:rPr lang="ru-RU" sz="3000" dirty="0" smtClean="0">
                <a:latin typeface="Times New Roman" pitchFamily="18" charset="0"/>
                <a:cs typeface="Times New Roman" pitchFamily="18" charset="0"/>
              </a:rPr>
              <a:t>», 2003), с. 44.</a:t>
            </a:r>
          </a:p>
          <a:p>
            <a:pPr algn="just" fontAlgn="base"/>
            <a:r>
              <a:rPr lang="ru-RU" sz="3000" u="sng" dirty="0" smtClean="0">
                <a:latin typeface="Times New Roman" pitchFamily="18" charset="0"/>
                <a:cs typeface="Times New Roman" pitchFamily="18" charset="0"/>
                <a:hlinkClick r:id="rId3"/>
              </a:rPr>
              <a:t>28</a:t>
            </a:r>
            <a:r>
              <a:rPr lang="ru-RU" sz="3000" dirty="0" smtClean="0">
                <a:latin typeface="Times New Roman" pitchFamily="18" charset="0"/>
                <a:cs typeface="Times New Roman" pitchFamily="18" charset="0"/>
              </a:rPr>
              <a:t>. </a:t>
            </a:r>
            <a:r>
              <a:rPr lang="en-US" sz="3000" u="sng" dirty="0" smtClean="0">
                <a:latin typeface="Times New Roman" pitchFamily="18" charset="0"/>
                <a:cs typeface="Times New Roman" pitchFamily="18" charset="0"/>
                <a:hlinkClick r:id="rId4"/>
              </a:rPr>
              <a:t>http://community.livejournal.com/feministki/</a:t>
            </a:r>
            <a:endParaRPr lang="en-US" sz="3000" dirty="0" smtClean="0">
              <a:latin typeface="Times New Roman" pitchFamily="18" charset="0"/>
              <a:cs typeface="Times New Roman" pitchFamily="18" charset="0"/>
            </a:endParaRPr>
          </a:p>
          <a:p>
            <a:pPr algn="just" fontAlgn="base"/>
            <a:r>
              <a:rPr lang="en-US" sz="3000" u="sng" dirty="0" smtClean="0">
                <a:latin typeface="Times New Roman" pitchFamily="18" charset="0"/>
                <a:cs typeface="Times New Roman" pitchFamily="18" charset="0"/>
                <a:hlinkClick r:id="rId3"/>
              </a:rPr>
              <a:t>29</a:t>
            </a:r>
            <a:r>
              <a:rPr lang="en-US" sz="3000" dirty="0" smtClean="0">
                <a:latin typeface="Times New Roman" pitchFamily="18" charset="0"/>
                <a:cs typeface="Times New Roman" pitchFamily="18" charset="0"/>
              </a:rPr>
              <a:t>. </a:t>
            </a:r>
            <a:r>
              <a:rPr lang="ru-RU" sz="3000" dirty="0" err="1" smtClean="0">
                <a:latin typeface="Times New Roman" pitchFamily="18" charset="0"/>
                <a:cs typeface="Times New Roman" pitchFamily="18" charset="0"/>
              </a:rPr>
              <a:t>Арбатова</a:t>
            </a:r>
            <a:r>
              <a:rPr lang="ru-RU" sz="3000" dirty="0" smtClean="0">
                <a:latin typeface="Times New Roman" pitchFamily="18" charset="0"/>
                <a:cs typeface="Times New Roman" pitchFamily="18" charset="0"/>
              </a:rPr>
              <a:t> Мария, там же, с. 93.</a:t>
            </a:r>
          </a:p>
          <a:p>
            <a:pPr algn="just" fontAlgn="base"/>
            <a:r>
              <a:rPr lang="ru-RU" sz="3000" u="sng" dirty="0" smtClean="0">
                <a:latin typeface="Times New Roman" pitchFamily="18" charset="0"/>
                <a:cs typeface="Times New Roman" pitchFamily="18" charset="0"/>
                <a:hlinkClick r:id="rId3"/>
              </a:rPr>
              <a:t>30</a:t>
            </a:r>
            <a:r>
              <a:rPr lang="ru-RU" sz="3000" dirty="0" smtClean="0">
                <a:latin typeface="Times New Roman" pitchFamily="18" charset="0"/>
                <a:cs typeface="Times New Roman" pitchFamily="18" charset="0"/>
              </a:rPr>
              <a:t>. Сообщение от Татьяны ( </a:t>
            </a:r>
            <a:r>
              <a:rPr lang="en-US" sz="3000" dirty="0" smtClean="0">
                <a:latin typeface="Times New Roman" pitchFamily="18" charset="0"/>
                <a:cs typeface="Times New Roman" pitchFamily="18" charset="0"/>
              </a:rPr>
              <a:t>dtm@admin.tomsk.ru ) </a:t>
            </a:r>
            <a:r>
              <a:rPr lang="ru-RU" sz="3000" dirty="0" smtClean="0">
                <a:latin typeface="Times New Roman" pitchFamily="18" charset="0"/>
                <a:cs typeface="Times New Roman" pitchFamily="18" charset="0"/>
              </a:rPr>
              <a:t>на адрес &lt; </a:t>
            </a:r>
            <a:r>
              <a:rPr lang="en-US" sz="3000" dirty="0" smtClean="0">
                <a:latin typeface="Times New Roman" pitchFamily="18" charset="0"/>
                <a:cs typeface="Times New Roman" pitchFamily="18" charset="0"/>
              </a:rPr>
              <a:t>gs_discussions@kcgs.org.ua &gt; 15 </a:t>
            </a:r>
            <a:r>
              <a:rPr lang="ru-RU" sz="3000" dirty="0" smtClean="0">
                <a:latin typeface="Times New Roman" pitchFamily="18" charset="0"/>
                <a:cs typeface="Times New Roman" pitchFamily="18" charset="0"/>
              </a:rPr>
              <a:t>октября 2003.</a:t>
            </a:r>
          </a:p>
          <a:p>
            <a:pPr algn="just" fontAlgn="base"/>
            <a:r>
              <a:rPr lang="ru-RU" sz="3000" u="sng" dirty="0" smtClean="0">
                <a:latin typeface="Times New Roman" pitchFamily="18" charset="0"/>
                <a:cs typeface="Times New Roman" pitchFamily="18" charset="0"/>
                <a:hlinkClick r:id="rId3"/>
              </a:rPr>
              <a:t>31</a:t>
            </a:r>
            <a:r>
              <a:rPr lang="ru-RU" sz="3000" dirty="0" smtClean="0">
                <a:latin typeface="Times New Roman" pitchFamily="18" charset="0"/>
                <a:cs typeface="Times New Roman" pitchFamily="18" charset="0"/>
              </a:rPr>
              <a:t>. Сообщение от Марии ( </a:t>
            </a:r>
            <a:r>
              <a:rPr lang="en-US" sz="3000" dirty="0" smtClean="0">
                <a:latin typeface="Times New Roman" pitchFamily="18" charset="0"/>
                <a:cs typeface="Times New Roman" pitchFamily="18" charset="0"/>
              </a:rPr>
              <a:t>kma@pisem.net ) </a:t>
            </a:r>
            <a:r>
              <a:rPr lang="ru-RU" sz="3000" dirty="0" smtClean="0">
                <a:latin typeface="Times New Roman" pitchFamily="18" charset="0"/>
                <a:cs typeface="Times New Roman" pitchFamily="18" charset="0"/>
              </a:rPr>
              <a:t>на адрес &lt; </a:t>
            </a:r>
            <a:r>
              <a:rPr lang="en-US" sz="3000" dirty="0" smtClean="0">
                <a:latin typeface="Times New Roman" pitchFamily="18" charset="0"/>
                <a:cs typeface="Times New Roman" pitchFamily="18" charset="0"/>
              </a:rPr>
              <a:t>gs_discussions@kcgs.org.ua &gt; 15 </a:t>
            </a:r>
            <a:r>
              <a:rPr lang="ru-RU" sz="3000" dirty="0" err="1" smtClean="0">
                <a:latin typeface="Times New Roman" pitchFamily="18" charset="0"/>
                <a:cs typeface="Times New Roman" pitchFamily="18" charset="0"/>
              </a:rPr>
              <a:t>ок</a:t>
            </a:r>
            <a:r>
              <a:rPr lang="ru-RU" sz="3000" dirty="0" smtClean="0">
                <a:latin typeface="Times New Roman" pitchFamily="18" charset="0"/>
                <a:cs typeface="Times New Roman" pitchFamily="18" charset="0"/>
              </a:rPr>
              <a:t> </a:t>
            </a:r>
            <a:r>
              <a:rPr lang="ru-RU" sz="3000" dirty="0" err="1" smtClean="0">
                <a:latin typeface="Times New Roman" pitchFamily="18" charset="0"/>
                <a:cs typeface="Times New Roman" pitchFamily="18" charset="0"/>
              </a:rPr>
              <a:t>тября</a:t>
            </a:r>
            <a:r>
              <a:rPr lang="ru-RU" sz="3000" dirty="0" smtClean="0">
                <a:latin typeface="Times New Roman" pitchFamily="18" charset="0"/>
                <a:cs typeface="Times New Roman" pitchFamily="18" charset="0"/>
              </a:rPr>
              <a:t> 2003.</a:t>
            </a:r>
          </a:p>
          <a:p>
            <a:pPr algn="just" fontAlgn="base"/>
            <a:r>
              <a:rPr lang="ru-RU" sz="3000" u="sng" dirty="0" smtClean="0">
                <a:latin typeface="Times New Roman" pitchFamily="18" charset="0"/>
                <a:cs typeface="Times New Roman" pitchFamily="18" charset="0"/>
                <a:hlinkClick r:id="rId3"/>
              </a:rPr>
              <a:t>32</a:t>
            </a:r>
            <a:r>
              <a:rPr lang="ru-RU" sz="3000" dirty="0" smtClean="0">
                <a:latin typeface="Times New Roman" pitchFamily="18" charset="0"/>
                <a:cs typeface="Times New Roman" pitchFamily="18" charset="0"/>
              </a:rPr>
              <a:t>. </a:t>
            </a:r>
            <a:r>
              <a:rPr lang="en-US" sz="3000" dirty="0" smtClean="0">
                <a:latin typeface="Times New Roman" pitchFamily="18" charset="0"/>
                <a:cs typeface="Times New Roman" pitchFamily="18" charset="0"/>
              </a:rPr>
              <a:t>Scott, Joan. «Some More Reflection on Gender and Politics», p. 213.</a:t>
            </a:r>
          </a:p>
          <a:p>
            <a:pPr fontAlgn="base"/>
            <a:endParaRPr lang="ru-RU" sz="3000" dirty="0" smtClean="0">
              <a:latin typeface="Times New Roman" pitchFamily="18" charset="0"/>
              <a:cs typeface="Times New Roman" pitchFamily="18" charset="0"/>
            </a:endParaRPr>
          </a:p>
          <a:p>
            <a:endParaRPr lang="ru-RU" dirty="0"/>
          </a:p>
        </p:txBody>
      </p:sp>
      <p:sp>
        <p:nvSpPr>
          <p:cNvPr id="3" name="Заголовок 2"/>
          <p:cNvSpPr>
            <a:spLocks noGrp="1"/>
          </p:cNvSpPr>
          <p:nvPr>
            <p:ph type="title"/>
          </p:nvPr>
        </p:nvSpPr>
        <p:spPr>
          <a:xfrm>
            <a:off x="457200" y="152400"/>
            <a:ext cx="8229600" cy="685800"/>
          </a:xfrm>
        </p:spPr>
        <p:txBody>
          <a:bodyPr>
            <a:normAutofit fontScale="90000"/>
          </a:bodyPr>
          <a:lstStyle/>
          <a:p>
            <a:r>
              <a:rPr lang="ru-RU" sz="4000" dirty="0" smtClean="0"/>
              <a:t>Продолжение  темы 10</a:t>
            </a:r>
            <a:endParaRPr lang="ru-RU"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pPr algn="just"/>
            <a:r>
              <a:rPr lang="ru-RU" dirty="0" smtClean="0"/>
              <a:t>1 Влияние </a:t>
            </a:r>
            <a:r>
              <a:rPr lang="ru-RU" dirty="0" smtClean="0"/>
              <a:t>социально-культурной среды  </a:t>
            </a:r>
            <a:r>
              <a:rPr lang="ru-RU" dirty="0" smtClean="0"/>
              <a:t>на воспитание мальчика и девочки</a:t>
            </a:r>
          </a:p>
          <a:p>
            <a:pPr algn="just"/>
            <a:r>
              <a:rPr lang="ru-RU" dirty="0" smtClean="0"/>
              <a:t>2 Роль семьи в становлении мужчины и женщины</a:t>
            </a:r>
          </a:p>
          <a:p>
            <a:pPr algn="just"/>
            <a:r>
              <a:rPr lang="ru-RU" dirty="0" smtClean="0"/>
              <a:t>3 Сценарии жизненных стратегий в зависимости от культурных особенностей социума</a:t>
            </a:r>
            <a:endParaRPr lang="ru-RU" dirty="0" smtClean="0"/>
          </a:p>
          <a:p>
            <a:pPr algn="just"/>
            <a:r>
              <a:rPr lang="ru-RU" dirty="0" smtClean="0"/>
              <a:t>Цель – показать особенности  механизма воспроизводства  человеческого сообщества, его обусловленность брачными стратегиями; </a:t>
            </a:r>
            <a:r>
              <a:rPr lang="ru-RU" dirty="0" smtClean="0"/>
              <a:t> </a:t>
            </a:r>
            <a:r>
              <a:rPr lang="ru-RU" dirty="0" smtClean="0"/>
              <a:t>раскрыть характер </a:t>
            </a:r>
            <a:r>
              <a:rPr lang="ru-RU" dirty="0" err="1" smtClean="0"/>
              <a:t>межпоколенческих</a:t>
            </a:r>
            <a:r>
              <a:rPr lang="ru-RU" dirty="0" smtClean="0"/>
              <a:t> связей в различных культурах</a:t>
            </a:r>
            <a:endParaRPr lang="ru-RU" dirty="0"/>
          </a:p>
        </p:txBody>
      </p:sp>
      <p:sp>
        <p:nvSpPr>
          <p:cNvPr id="3" name="Заголовок 2"/>
          <p:cNvSpPr>
            <a:spLocks noGrp="1"/>
          </p:cNvSpPr>
          <p:nvPr>
            <p:ph type="title"/>
          </p:nvPr>
        </p:nvSpPr>
        <p:spPr/>
        <p:txBody>
          <a:bodyPr>
            <a:normAutofit/>
          </a:bodyPr>
          <a:lstStyle/>
          <a:p>
            <a:r>
              <a:rPr lang="ru-RU" sz="2400" b="1" dirty="0" smtClean="0"/>
              <a:t>Лекция 11.  </a:t>
            </a:r>
            <a:r>
              <a:rPr lang="ru-RU" sz="2400" dirty="0" err="1" smtClean="0"/>
              <a:t>Гендер</a:t>
            </a:r>
            <a:r>
              <a:rPr lang="ru-RU" sz="2400" dirty="0" smtClean="0"/>
              <a:t>: брачные стратегии, семейные отношения, воспитание детей</a:t>
            </a:r>
            <a:br>
              <a:rPr lang="ru-RU" sz="2400" dirty="0" smtClean="0"/>
            </a:br>
            <a:endParaRPr lang="ru-RU" sz="2400" dirty="0">
              <a:latin typeface="Times New Roman" pitchFamily="18" charset="0"/>
              <a:cs typeface="Times New Roman"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fontScale="47500" lnSpcReduction="20000"/>
          </a:bodyPr>
          <a:lstStyle/>
          <a:p>
            <a:pPr algn="just"/>
            <a:r>
              <a:rPr lang="ru-RU" dirty="0" smtClean="0">
                <a:latin typeface="Times New Roman" pitchFamily="18" charset="0"/>
                <a:cs typeface="Times New Roman" pitchFamily="18" charset="0"/>
              </a:rPr>
              <a:t>Известный современный палестинский писатель, профессор литературы Э. Саид в одном из интервью сказал: «Ничто так не сеет семена раздора, как  представление о себе, что мы закладываем в наших детях… Думаю, основной вопрос современности – это образование»», тем самым, подчеркивая, что становление человека, формирование основ гуманных взаимоотношений, обеспечивающих права и возможности каждой личности на удовлетворение жизненно важных и культурных потребностей начинается </a:t>
            </a:r>
            <a:r>
              <a:rPr lang="kk-KZ" dirty="0" smtClean="0">
                <a:latin typeface="Times New Roman" pitchFamily="18" charset="0"/>
                <a:cs typeface="Times New Roman" pitchFamily="18" charset="0"/>
              </a:rPr>
              <a:t>в</a:t>
            </a:r>
            <a:r>
              <a:rPr lang="ru-RU" dirty="0" smtClean="0">
                <a:latin typeface="Times New Roman" pitchFamily="18" charset="0"/>
                <a:cs typeface="Times New Roman" pitchFamily="18" charset="0"/>
              </a:rPr>
              <a:t> семь</a:t>
            </a:r>
            <a:r>
              <a:rPr lang="kk-KZ" dirty="0" smtClean="0">
                <a:latin typeface="Times New Roman" pitchFamily="18" charset="0"/>
                <a:cs typeface="Times New Roman" pitchFamily="18" charset="0"/>
              </a:rPr>
              <a:t>е</a:t>
            </a:r>
            <a:r>
              <a:rPr lang="ru-RU" dirty="0" smtClean="0">
                <a:latin typeface="Times New Roman" pitchFamily="18" charset="0"/>
                <a:cs typeface="Times New Roman" pitchFamily="18" charset="0"/>
              </a:rPr>
              <a:t>.  </a:t>
            </a:r>
          </a:p>
          <a:p>
            <a:pPr algn="just"/>
            <a:r>
              <a:rPr lang="ru-RU" dirty="0" smtClean="0">
                <a:latin typeface="Times New Roman" pitchFamily="18" charset="0"/>
                <a:cs typeface="Times New Roman" pitchFamily="18" charset="0"/>
              </a:rPr>
              <a:t>Современная семья – это основная социальная группа, основанная на браке между лицами, как правило, противоположного пола. Семья выполняет ряд социально-важных функций, но особенности их функционирования проявляются по-разному в каждом конкретно взятом обществе. Следует отметить, что до середины 19 столетия историей семьи никто практически не занимался. Патриархальную форму семьи считали самой древней формой и отождествляли  с современной семьей. По распространенному мнению, семья не имела никакого исторического развития. Вполне объяснимо, что проблемы семьи, семейного воспитания, духовно-нравственного развития  становятся предметом научного анализа различных социально-гуманитарных наук и актуальными именно в современную эпоху. В контексте </a:t>
            </a:r>
            <a:r>
              <a:rPr lang="ru-RU" dirty="0" err="1" smtClean="0">
                <a:latin typeface="Times New Roman" pitchFamily="18" charset="0"/>
                <a:cs typeface="Times New Roman" pitchFamily="18" charset="0"/>
              </a:rPr>
              <a:t>глобализационных</a:t>
            </a:r>
            <a:r>
              <a:rPr lang="ru-RU" dirty="0" smtClean="0">
                <a:latin typeface="Times New Roman" pitchFamily="18" charset="0"/>
                <a:cs typeface="Times New Roman" pitchFamily="18" charset="0"/>
              </a:rPr>
              <a:t> процессов институт семьи претерпевает изменения, в целом все трансформации указывают на то, что семья все больше преобразуется в общность, в основе которой лежит брачная связь, построенная на совокупности интересов супругов: это и любовь, схожесть мировоззрения и мировосприятия, определенное экономическое положение, приобретаемый социальный статус.</a:t>
            </a:r>
          </a:p>
          <a:p>
            <a:pPr algn="just"/>
            <a:r>
              <a:rPr lang="ru-RU" dirty="0" smtClean="0">
                <a:latin typeface="Times New Roman" pitchFamily="18" charset="0"/>
                <a:cs typeface="Times New Roman" pitchFamily="18" charset="0"/>
              </a:rPr>
              <a:t>Факторами, обусловившими эти перемены, являются: </a:t>
            </a:r>
          </a:p>
          <a:p>
            <a:pPr algn="just"/>
            <a:r>
              <a:rPr lang="ru-RU" dirty="0" smtClean="0">
                <a:latin typeface="Times New Roman" pitchFamily="18" charset="0"/>
                <a:cs typeface="Times New Roman" pitchFamily="18" charset="0"/>
              </a:rPr>
              <a:t>- </a:t>
            </a:r>
            <a:r>
              <a:rPr lang="ru-RU" i="1" dirty="0" smtClean="0">
                <a:latin typeface="Times New Roman" pitchFamily="18" charset="0"/>
                <a:cs typeface="Times New Roman" pitchFamily="18" charset="0"/>
              </a:rPr>
              <a:t>экономические</a:t>
            </a:r>
            <a:r>
              <a:rPr lang="ru-RU" dirty="0" smtClean="0">
                <a:latin typeface="Times New Roman" pitchFamily="18" charset="0"/>
                <a:cs typeface="Times New Roman" pitchFamily="18" charset="0"/>
              </a:rPr>
              <a:t> (изменяются функции семьи, в частности, экономическая независимость супругов изменяет характер отношений и нивелирует ряд ее функций);</a:t>
            </a:r>
          </a:p>
          <a:p>
            <a:pPr algn="just"/>
            <a:r>
              <a:rPr lang="ru-RU" dirty="0" smtClean="0">
                <a:latin typeface="Times New Roman" pitchFamily="18" charset="0"/>
                <a:cs typeface="Times New Roman" pitchFamily="18" charset="0"/>
              </a:rPr>
              <a:t>- </a:t>
            </a:r>
            <a:r>
              <a:rPr lang="ru-RU" i="1" dirty="0" smtClean="0">
                <a:latin typeface="Times New Roman" pitchFamily="18" charset="0"/>
                <a:cs typeface="Times New Roman" pitchFamily="18" charset="0"/>
              </a:rPr>
              <a:t>социальные</a:t>
            </a:r>
            <a:r>
              <a:rPr lang="ru-RU" dirty="0" smtClean="0">
                <a:latin typeface="Times New Roman" pitchFamily="18" charset="0"/>
                <a:cs typeface="Times New Roman" pitchFamily="18" charset="0"/>
              </a:rPr>
              <a:t> (изменение и распространение в противовес традиционным, альтернативных форм брака; распространение внебрачных связей; кризис института </a:t>
            </a:r>
            <a:r>
              <a:rPr lang="ru-RU" dirty="0" err="1" smtClean="0">
                <a:latin typeface="Times New Roman" pitchFamily="18" charset="0"/>
                <a:cs typeface="Times New Roman" pitchFamily="18" charset="0"/>
              </a:rPr>
              <a:t>родительства</a:t>
            </a:r>
            <a:r>
              <a:rPr lang="ru-RU" dirty="0" smtClean="0">
                <a:latin typeface="Times New Roman" pitchFamily="18" charset="0"/>
                <a:cs typeface="Times New Roman" pitchFamily="18" charset="0"/>
              </a:rPr>
              <a:t>; разводы);</a:t>
            </a:r>
          </a:p>
          <a:p>
            <a:pPr algn="just"/>
            <a:r>
              <a:rPr lang="ru-RU" dirty="0" smtClean="0">
                <a:latin typeface="Times New Roman" pitchFamily="18" charset="0"/>
                <a:cs typeface="Times New Roman" pitchFamily="18" charset="0"/>
              </a:rPr>
              <a:t>- </a:t>
            </a:r>
            <a:r>
              <a:rPr lang="ru-RU" i="1" dirty="0" smtClean="0">
                <a:latin typeface="Times New Roman" pitchFamily="18" charset="0"/>
                <a:cs typeface="Times New Roman" pitchFamily="18" charset="0"/>
              </a:rPr>
              <a:t>демографические</a:t>
            </a:r>
            <a:r>
              <a:rPr lang="ru-RU" dirty="0" smtClean="0">
                <a:latin typeface="Times New Roman" pitchFamily="18" charset="0"/>
                <a:cs typeface="Times New Roman" pitchFamily="18" charset="0"/>
              </a:rPr>
              <a:t> (уменьшается число членов семей, число брачных пар в рамках одной семьи, снижается рождаемость детей);</a:t>
            </a:r>
          </a:p>
          <a:p>
            <a:pPr algn="just"/>
            <a:r>
              <a:rPr lang="ru-RU" dirty="0" smtClean="0">
                <a:latin typeface="Times New Roman" pitchFamily="18" charset="0"/>
                <a:cs typeface="Times New Roman" pitchFamily="18" charset="0"/>
              </a:rPr>
              <a:t>- </a:t>
            </a:r>
            <a:r>
              <a:rPr lang="ru-RU" i="1" dirty="0" smtClean="0">
                <a:latin typeface="Times New Roman" pitchFamily="18" charset="0"/>
                <a:cs typeface="Times New Roman" pitchFamily="18" charset="0"/>
              </a:rPr>
              <a:t>психологические</a:t>
            </a:r>
            <a:r>
              <a:rPr lang="ru-RU" dirty="0" smtClean="0">
                <a:latin typeface="Times New Roman" pitchFamily="18" charset="0"/>
                <a:cs typeface="Times New Roman" pitchFamily="18" charset="0"/>
              </a:rPr>
              <a:t> (ослабление эмоциональных связей между партнерами, родителями и детьми);</a:t>
            </a:r>
          </a:p>
          <a:p>
            <a:pPr algn="just"/>
            <a:r>
              <a:rPr lang="ru-RU" dirty="0" smtClean="0">
                <a:latin typeface="Times New Roman" pitchFamily="18" charset="0"/>
                <a:cs typeface="Times New Roman" pitchFamily="18" charset="0"/>
              </a:rPr>
              <a:t>- </a:t>
            </a:r>
            <a:r>
              <a:rPr lang="ru-RU" i="1" dirty="0" smtClean="0">
                <a:latin typeface="Times New Roman" pitchFamily="18" charset="0"/>
                <a:cs typeface="Times New Roman" pitchFamily="18" charset="0"/>
              </a:rPr>
              <a:t>социально-культурные</a:t>
            </a:r>
            <a:r>
              <a:rPr lang="ru-RU" dirty="0" smtClean="0">
                <a:latin typeface="Times New Roman" pitchFamily="18" charset="0"/>
                <a:cs typeface="Times New Roman" pitchFamily="18" charset="0"/>
              </a:rPr>
              <a:t> (падение нравственности, утрата ценностных ориентаций, аномия, отсутствие преемственности и разрушение традиций). </a:t>
            </a:r>
          </a:p>
          <a:p>
            <a:pPr algn="just"/>
            <a:endParaRPr lang="ru-RU" dirty="0">
              <a:latin typeface="Times New Roman" pitchFamily="18" charset="0"/>
              <a:cs typeface="Times New Roman" pitchFamily="18" charset="0"/>
            </a:endParaRPr>
          </a:p>
        </p:txBody>
      </p:sp>
      <p:sp>
        <p:nvSpPr>
          <p:cNvPr id="3" name="Заголовок 2"/>
          <p:cNvSpPr>
            <a:spLocks noGrp="1"/>
          </p:cNvSpPr>
          <p:nvPr>
            <p:ph type="title"/>
          </p:nvPr>
        </p:nvSpPr>
        <p:spPr/>
        <p:txBody>
          <a:bodyPr/>
          <a:lstStyle/>
          <a:p>
            <a:r>
              <a:rPr lang="ru-RU" sz="4000" dirty="0" smtClean="0"/>
              <a:t>Продолжение  темы </a:t>
            </a:r>
            <a:r>
              <a:rPr lang="ru-RU" sz="4000" dirty="0" smtClean="0"/>
              <a:t>11</a:t>
            </a:r>
            <a:endParaRPr lang="ru-RU"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914400"/>
            <a:ext cx="8229600" cy="5181600"/>
          </a:xfrm>
        </p:spPr>
        <p:txBody>
          <a:bodyPr>
            <a:normAutofit fontScale="40000" lnSpcReduction="20000"/>
          </a:bodyPr>
          <a:lstStyle/>
          <a:p>
            <a:pPr algn="just"/>
            <a:r>
              <a:rPr lang="ru-RU" sz="2900" dirty="0" smtClean="0">
                <a:latin typeface="Times New Roman" pitchFamily="18" charset="0"/>
                <a:cs typeface="Times New Roman" pitchFamily="18" charset="0"/>
              </a:rPr>
              <a:t>Из всех перечисленных факторов наибольшую значимость и актуальность на сегодняшний день приобретает проблема нравственности, духовности, так как именно нравственные ценности являются  фундаментом, на основе которого идет формирование каждого человека.</a:t>
            </a:r>
          </a:p>
          <a:p>
            <a:pPr algn="just"/>
            <a:r>
              <a:rPr lang="ru-RU" sz="2900" dirty="0" smtClean="0">
                <a:latin typeface="Times New Roman" pitchFamily="18" charset="0"/>
                <a:cs typeface="Times New Roman" pitchFamily="18" charset="0"/>
              </a:rPr>
              <a:t>	Чем развитие  в техническом, технологическом отношении общество, чем лучше удовлетворяются физиологические потребности человека, тем сильнее проявляются потребности души, соответственно, обостряются различного рода психологические проблемы. Если сопоставить содержание проблем человека первобытной культуры и современной цивилизации, то увидим, что, в прежние времена человек был занят проблемами выживания, обеспечения пропитания и т.п. Цивилизованный человек больше занят насущными проблемами символического характера, т.е. ценностями. Личность страдает, так как  не может удовлетворить всех своих потребностей в любви, свободе, самовыражении, власти. В этом аспекте проблемы цивилизованного человека и, в целом семьи, заключаются в нравственно-духовных, психологических девиациях.</a:t>
            </a:r>
          </a:p>
          <a:p>
            <a:pPr algn="just"/>
            <a:r>
              <a:rPr lang="ru-RU" sz="2900" dirty="0" smtClean="0">
                <a:latin typeface="Times New Roman" pitchFamily="18" charset="0"/>
                <a:cs typeface="Times New Roman" pitchFamily="18" charset="0"/>
              </a:rPr>
              <a:t>	</a:t>
            </a:r>
            <a:r>
              <a:rPr lang="ru-RU" sz="2900" i="1" dirty="0" smtClean="0">
                <a:latin typeface="Times New Roman" pitchFamily="18" charset="0"/>
                <a:cs typeface="Times New Roman" pitchFamily="18" charset="0"/>
              </a:rPr>
              <a:t>Назовем основные проблемные вопросы.</a:t>
            </a:r>
            <a:endParaRPr lang="ru-RU" sz="2900" dirty="0" smtClean="0">
              <a:latin typeface="Times New Roman" pitchFamily="18" charset="0"/>
              <a:cs typeface="Times New Roman" pitchFamily="18" charset="0"/>
            </a:endParaRPr>
          </a:p>
          <a:p>
            <a:pPr algn="just"/>
            <a:r>
              <a:rPr lang="ru-RU" sz="2900" dirty="0" smtClean="0">
                <a:latin typeface="Times New Roman" pitchFamily="18" charset="0"/>
                <a:cs typeface="Times New Roman" pitchFamily="18" charset="0"/>
              </a:rPr>
              <a:t>- Неадекватность моральных постулатов тому времени, в котором мы живем. Общество усложнилось в том плане, что быстро внедряются новые стандарты, культурные модели, реформы в экономике, бизнесе, но мышление человека все еще инертно, модернизация умов, как правило, происходит медленно.</a:t>
            </a:r>
          </a:p>
          <a:p>
            <a:pPr algn="just"/>
            <a:r>
              <a:rPr lang="ru-RU" sz="2900" dirty="0" smtClean="0">
                <a:latin typeface="Times New Roman" pitchFamily="18" charset="0"/>
                <a:cs typeface="Times New Roman" pitchFamily="18" charset="0"/>
              </a:rPr>
              <a:t>	- В некоторых странах кризис семьи связан с отсутствием мотивации к созданию стабильной семьи, люди довольствуются сексуальными отношениями с одним более или менее постоянным партнером, или несколькими партнерами. </a:t>
            </a:r>
          </a:p>
          <a:p>
            <a:pPr algn="just"/>
            <a:r>
              <a:rPr lang="ru-RU" sz="2900" dirty="0" smtClean="0">
                <a:latin typeface="Times New Roman" pitchFamily="18" charset="0"/>
                <a:cs typeface="Times New Roman" pitchFamily="18" charset="0"/>
              </a:rPr>
              <a:t>- В современных условиях вопрос заводить или не заводить ребенка, их количество из плоскости сакральных тем плавно переместился в область прагматических. Рождение ребенка уже не становится чем-то непредсказуемым, неконтролируемым процессом, а вполне обычным пунктиком в планировании жизнедеятельности человека. В особенности это касается женщин, ведь помимо близких родственников, в появлении на свет младенца заинтересованы или не заинтересованы еще и коллеги по работе, непосредственный руководитель, менеджер по персоналу и т.д. Поэтому незапланированное чадо порой становится вроде стихийного бедствия для семьи, так как затрагивает ряд насущных проблем экономического, социального, морального плана.</a:t>
            </a:r>
          </a:p>
          <a:p>
            <a:pPr algn="just"/>
            <a:r>
              <a:rPr lang="ru-RU" sz="2900" dirty="0" smtClean="0">
                <a:latin typeface="Times New Roman" pitchFamily="18" charset="0"/>
                <a:cs typeface="Times New Roman" pitchFamily="18" charset="0"/>
              </a:rPr>
              <a:t>- Противоречие между традиционным воспитанием детей, в рамках которой прививаются определенные ценностные ориентиры, нормы и пр. и новыми социальными качествами индивида, востребованными современной рыночной культурой. </a:t>
            </a:r>
          </a:p>
          <a:p>
            <a:endParaRPr lang="ru-RU" dirty="0"/>
          </a:p>
        </p:txBody>
      </p:sp>
      <p:sp>
        <p:nvSpPr>
          <p:cNvPr id="3" name="Заголовок 2"/>
          <p:cNvSpPr>
            <a:spLocks noGrp="1"/>
          </p:cNvSpPr>
          <p:nvPr>
            <p:ph type="title"/>
          </p:nvPr>
        </p:nvSpPr>
        <p:spPr>
          <a:xfrm>
            <a:off x="457200" y="152400"/>
            <a:ext cx="8229600" cy="762000"/>
          </a:xfrm>
        </p:spPr>
        <p:txBody>
          <a:bodyPr>
            <a:normAutofit/>
          </a:bodyPr>
          <a:lstStyle/>
          <a:p>
            <a:r>
              <a:rPr lang="ru-RU" sz="2400" dirty="0" smtClean="0"/>
              <a:t>Продолжение  темы 11</a:t>
            </a:r>
            <a:endParaRPr lang="ru-RU" sz="2400" dirty="0">
              <a:latin typeface="Times New Roman" pitchFamily="18" charset="0"/>
              <a:cs typeface="Times New Roman" pitchFamily="18"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838200"/>
            <a:ext cx="8229600" cy="5257800"/>
          </a:xfrm>
        </p:spPr>
        <p:txBody>
          <a:bodyPr>
            <a:noAutofit/>
          </a:bodyPr>
          <a:lstStyle/>
          <a:p>
            <a:pPr algn="just">
              <a:spcBef>
                <a:spcPts val="0"/>
              </a:spcBef>
            </a:pPr>
            <a:r>
              <a:rPr lang="ru-RU" sz="1400" dirty="0" smtClean="0">
                <a:latin typeface="Times New Roman" pitchFamily="18" charset="0"/>
                <a:cs typeface="Times New Roman" pitchFamily="18" charset="0"/>
              </a:rPr>
              <a:t>Сравним, к примеру, нравственными ценностями в традиционной казахской семье считались: уважение к старшим, долг и честь, благородство, любовь к родному краю, преданность, дисциплинированность, соблюдение традиций и т.д. А в американской культуре принято, начиная с 15 лет, а то и раньше отпускать детей на свободу, в поисках своего счастья, судьбы. Долг родителей – не лезть в душу ребенка, а все его проблемы решать с помощью психологов и психотерапевтов. В семье приветствуется дух партнерства, взаимного доверия, деловитости. Соответственно, новые отечественные  технологии воспитания детей, ориентированные на западную (американскую) культуру, с раннего возраста прививают дух предпринимательства, культивируют самостоятельность поступков, невысокую эмоциональность, расчет, прагматизм. Как видим, на первый план выходят ценности, укорененные в материальном успехе, нивелирующие такие ценности как патриотизм, честь, благородство и т.д.</a:t>
            </a:r>
          </a:p>
          <a:p>
            <a:pPr algn="just">
              <a:spcBef>
                <a:spcPts val="0"/>
              </a:spcBef>
            </a:pPr>
            <a:r>
              <a:rPr lang="ru-RU" sz="1400" dirty="0" smtClean="0">
                <a:latin typeface="Times New Roman" pitchFamily="18" charset="0"/>
                <a:cs typeface="Times New Roman" pitchFamily="18" charset="0"/>
              </a:rPr>
              <a:t>	- Также следует выделить и такой аспект. В нашей культуре больше укоренена традиция воспитания детей, ориентированная на формирование, так называемого, среднего человека, члена общества, который ничем от других не выделялся бы, был как все. Яркая личность подвергается остракизму и изгоняется.</a:t>
            </a:r>
          </a:p>
          <a:p>
            <a:pPr algn="just">
              <a:spcBef>
                <a:spcPts val="0"/>
              </a:spcBef>
            </a:pPr>
            <a:r>
              <a:rPr lang="ru-RU" sz="1400" dirty="0" smtClean="0">
                <a:latin typeface="Times New Roman" pitchFamily="18" charset="0"/>
                <a:cs typeface="Times New Roman" pitchFamily="18" charset="0"/>
              </a:rPr>
              <a:t>	- Проблему духовного неравенства между мужчиной и женщиной, с нашей точки зрения, можно рассматривать как одну из доминирующих, имеющей корреляцию с количеством и причинами разводов современной семьи. Главное для супругов найти общие жизненные ценности и наметить пути их достижения, пропорционально распределяя свои обязанности.</a:t>
            </a:r>
          </a:p>
          <a:p>
            <a:pPr algn="just">
              <a:spcBef>
                <a:spcPts val="0"/>
              </a:spcBef>
            </a:pPr>
            <a:r>
              <a:rPr lang="ru-RU" sz="1400" dirty="0" smtClean="0">
                <a:latin typeface="Times New Roman" pitchFamily="18" charset="0"/>
                <a:cs typeface="Times New Roman" pitchFamily="18" charset="0"/>
              </a:rPr>
              <a:t>	- И последнее, что заслуживает нашего внимания и требует своего анализа, это определение сущности экзистенциальных вопросов современного человека в ситуации кризиса его бытия и пути его преодоления. </a:t>
            </a:r>
          </a:p>
          <a:p>
            <a:pPr algn="just">
              <a:spcBef>
                <a:spcPts val="0"/>
              </a:spcBef>
            </a:pPr>
            <a:r>
              <a:rPr lang="ru-RU" sz="1400" dirty="0" smtClean="0">
                <a:latin typeface="Times New Roman" pitchFamily="18" charset="0"/>
                <a:cs typeface="Times New Roman" pitchFamily="18" charset="0"/>
              </a:rPr>
              <a:t>Необходимо отметить, что кризис каждый человек воспринимает по своему и замечает ту ипостась этого явления, которая является наиболее значимой, и которая, по его мнению, влияет на нашу жизнь. Всеми замечаемый кризис – экономический. Как правило, старшее поколение переживает его намного тяжелее, чем молодое. Разница, на наш взгляд, заключается в выборе оптимальной адаптивной стратегии.</a:t>
            </a:r>
          </a:p>
          <a:p>
            <a:pPr algn="just">
              <a:spcBef>
                <a:spcPts val="0"/>
              </a:spcBef>
            </a:pPr>
            <a:r>
              <a:rPr lang="ru-RU" sz="1400" dirty="0" smtClean="0">
                <a:latin typeface="Times New Roman" pitchFamily="18" charset="0"/>
                <a:cs typeface="Times New Roman" pitchFamily="18" charset="0"/>
              </a:rPr>
              <a:t>	</a:t>
            </a:r>
            <a:endParaRPr lang="ru-RU" sz="1400" dirty="0">
              <a:latin typeface="Times New Roman" pitchFamily="18" charset="0"/>
              <a:cs typeface="Times New Roman" pitchFamily="18" charset="0"/>
            </a:endParaRPr>
          </a:p>
        </p:txBody>
      </p:sp>
      <p:sp>
        <p:nvSpPr>
          <p:cNvPr id="3" name="Заголовок 2"/>
          <p:cNvSpPr>
            <a:spLocks noGrp="1"/>
          </p:cNvSpPr>
          <p:nvPr>
            <p:ph type="title"/>
          </p:nvPr>
        </p:nvSpPr>
        <p:spPr>
          <a:xfrm>
            <a:off x="457200" y="152400"/>
            <a:ext cx="8229600" cy="685800"/>
          </a:xfrm>
        </p:spPr>
        <p:txBody>
          <a:bodyPr>
            <a:normAutofit/>
          </a:bodyPr>
          <a:lstStyle/>
          <a:p>
            <a:r>
              <a:rPr lang="ru-RU" sz="2400" dirty="0" smtClean="0">
                <a:latin typeface="Times New Roman" pitchFamily="18" charset="0"/>
                <a:cs typeface="Times New Roman" pitchFamily="18" charset="0"/>
              </a:rPr>
              <a:t>Продолжение  темы 11</a:t>
            </a:r>
            <a:endParaRPr lang="ru-RU" sz="2400" dirty="0">
              <a:latin typeface="Times New Roman" pitchFamily="18" charset="0"/>
              <a:cs typeface="Times New Roman" pitchFamily="18"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fontScale="55000" lnSpcReduction="20000"/>
          </a:bodyPr>
          <a:lstStyle/>
          <a:p>
            <a:pPr algn="just">
              <a:spcBef>
                <a:spcPts val="0"/>
              </a:spcBef>
            </a:pPr>
            <a:r>
              <a:rPr lang="ru-RU" sz="2800" dirty="0" smtClean="0">
                <a:latin typeface="Times New Roman" pitchFamily="18" charset="0"/>
                <a:cs typeface="Times New Roman" pitchFamily="18" charset="0"/>
              </a:rPr>
              <a:t>Для людей новой формации кризис представляется чем-то естественным, как переход в новую фазу жизни, возможность для изменения, ресурс нового и т.д. Для старшего поколения кризис означает катастрофу, и оно погружается в поиск выхода из него, вместо того, чтобы ориентировать молодое поколение в системе духовных ценностей. Получается, что дети сами выбирают, что им пригодится в жизни, а что нет. </a:t>
            </a:r>
          </a:p>
          <a:p>
            <a:pPr algn="just">
              <a:spcBef>
                <a:spcPts val="0"/>
              </a:spcBef>
            </a:pPr>
            <a:r>
              <a:rPr lang="ru-RU" sz="2800" dirty="0" smtClean="0">
                <a:latin typeface="Times New Roman" pitchFamily="18" charset="0"/>
                <a:cs typeface="Times New Roman" pitchFamily="18" charset="0"/>
              </a:rPr>
              <a:t>Старшее поколение ориентируется на статичность, добротность, неизменность, а младшее поколение выбирает функциональность, динамичность, изменяемость, мобильность. Исходя из этого, можно говорить о том, что у двух разных поколений формируются неодинаковые системы мировоззрения, а значит, говорить об абсолютно бездуховном поколении нельзя. Существуют разные системы ценностей, на основе которых поколения развивают свою деятельность и получают свой нравственный опыт. </a:t>
            </a:r>
          </a:p>
          <a:p>
            <a:pPr algn="just">
              <a:spcBef>
                <a:spcPts val="0"/>
              </a:spcBef>
            </a:pPr>
            <a:r>
              <a:rPr lang="ru-RU" sz="2800" dirty="0" smtClean="0">
                <a:latin typeface="Times New Roman" pitchFamily="18" charset="0"/>
                <a:cs typeface="Times New Roman" pitchFamily="18" charset="0"/>
              </a:rPr>
              <a:t>Следует подчеркнуть, что современное поколение прагматично, </a:t>
            </a:r>
            <a:r>
              <a:rPr lang="ru-RU" sz="2800" dirty="0" err="1" smtClean="0">
                <a:latin typeface="Times New Roman" pitchFamily="18" charset="0"/>
                <a:cs typeface="Times New Roman" pitchFamily="18" charset="0"/>
              </a:rPr>
              <a:t>целерационально</a:t>
            </a:r>
            <a:r>
              <a:rPr lang="ru-RU" sz="2800" dirty="0" smtClean="0">
                <a:latin typeface="Times New Roman" pitchFamily="18" charset="0"/>
                <a:cs typeface="Times New Roman" pitchFamily="18" charset="0"/>
              </a:rPr>
              <a:t>, ориентировано на достижение успеха. В этом ключе необходимо помнить о том, что материальные и духовные ценности – разнонаправленные векторы, и преимущество материального в том, что его блага визуальны и выступают индикатором успешности человека.</a:t>
            </a:r>
          </a:p>
          <a:p>
            <a:pPr algn="just">
              <a:spcBef>
                <a:spcPts val="0"/>
              </a:spcBef>
            </a:pPr>
            <a:r>
              <a:rPr lang="ru-RU" sz="2800" dirty="0" smtClean="0">
                <a:latin typeface="Times New Roman" pitchFamily="18" charset="0"/>
                <a:cs typeface="Times New Roman" pitchFamily="18" charset="0"/>
              </a:rPr>
              <a:t>На наш взгляд, детей следует учить в ситуации морального выбора, так как всякий выбор предполагает ответственность за свой сделанный шаг, сказанное слово в соответствии с нравственными ценностями. И, конечно же, примером во всем должны быть сами взрослые. Плохими или хорошими дети сами по себе не рождаются, они становятся такими, глядя на нас, взрослых. Ведь воспитывают не только словом, а делом, живым примером, отношением.</a:t>
            </a:r>
          </a:p>
          <a:p>
            <a:pPr algn="just">
              <a:spcBef>
                <a:spcPts val="0"/>
              </a:spcBef>
            </a:pPr>
            <a:r>
              <a:rPr lang="ru-RU" sz="2800" dirty="0" smtClean="0">
                <a:latin typeface="Times New Roman" pitchFamily="18" charset="0"/>
                <a:cs typeface="Times New Roman" pitchFamily="18" charset="0"/>
              </a:rPr>
              <a:t>Трансформации, происходящие в обществе, отражаются пусть в уменьшенном масштабе, но в каждой семье. Каковы же перспективы современной семьи в преодолении тех социальных, культурных, нравственных проблем, стоящих как перед обществом в целом, так и перед каждым человеком в отдельности?</a:t>
            </a:r>
          </a:p>
          <a:p>
            <a:endParaRPr lang="ru-RU" dirty="0"/>
          </a:p>
        </p:txBody>
      </p:sp>
      <p:sp>
        <p:nvSpPr>
          <p:cNvPr id="3" name="Заголовок 2"/>
          <p:cNvSpPr>
            <a:spLocks noGrp="1"/>
          </p:cNvSpPr>
          <p:nvPr>
            <p:ph type="title"/>
          </p:nvPr>
        </p:nvSpPr>
        <p:spPr/>
        <p:txBody>
          <a:bodyPr/>
          <a:lstStyle/>
          <a:p>
            <a:r>
              <a:rPr lang="ru-RU" sz="4400" dirty="0" smtClean="0">
                <a:latin typeface="Times New Roman" pitchFamily="18" charset="0"/>
                <a:cs typeface="Times New Roman" pitchFamily="18" charset="0"/>
              </a:rPr>
              <a:t>Продолжение  темы 11</a:t>
            </a:r>
            <a:endParaRPr lang="ru-RU"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a:bodyPr>
          <a:lstStyle/>
          <a:p>
            <a:r>
              <a:rPr lang="ru-RU" b="1" dirty="0" smtClean="0"/>
              <a:t>1 Образы женщины в казахской культуре</a:t>
            </a:r>
          </a:p>
          <a:p>
            <a:r>
              <a:rPr lang="ru-RU" b="1" dirty="0" smtClean="0"/>
              <a:t>2 Этапы  </a:t>
            </a:r>
            <a:r>
              <a:rPr lang="ru-RU" b="1" dirty="0" err="1" smtClean="0"/>
              <a:t>гендерного</a:t>
            </a:r>
            <a:r>
              <a:rPr lang="ru-RU" b="1" dirty="0" smtClean="0"/>
              <a:t> движения в РК</a:t>
            </a:r>
          </a:p>
          <a:p>
            <a:r>
              <a:rPr lang="ru-RU" b="1" dirty="0" smtClean="0"/>
              <a:t>3 Роль ж</a:t>
            </a:r>
            <a:r>
              <a:rPr lang="ru-RU" dirty="0" smtClean="0"/>
              <a:t>енских </a:t>
            </a:r>
            <a:r>
              <a:rPr lang="ru-RU" dirty="0" smtClean="0"/>
              <a:t>организации в </a:t>
            </a:r>
            <a:r>
              <a:rPr lang="ru-RU" dirty="0" smtClean="0"/>
              <a:t>Казахстане. Национальная Комиссия по делам женщин </a:t>
            </a:r>
            <a:r>
              <a:rPr lang="ru-RU" b="1" dirty="0" smtClean="0"/>
              <a:t>и </a:t>
            </a:r>
            <a:r>
              <a:rPr lang="ru-RU" b="1" dirty="0" smtClean="0"/>
              <a:t>семейно-демографической политике</a:t>
            </a:r>
          </a:p>
          <a:p>
            <a:endParaRPr lang="kk-KZ" dirty="0" smtClean="0"/>
          </a:p>
          <a:p>
            <a:r>
              <a:rPr lang="ru-RU" dirty="0" smtClean="0"/>
              <a:t>Цель - </a:t>
            </a:r>
            <a:r>
              <a:rPr lang="ru-RU" dirty="0" smtClean="0"/>
              <a:t>проведения качественной оценки  специфики </a:t>
            </a:r>
            <a:r>
              <a:rPr lang="ru-RU" dirty="0" err="1" smtClean="0"/>
              <a:t>гендерных</a:t>
            </a:r>
            <a:r>
              <a:rPr lang="ru-RU" dirty="0" smtClean="0"/>
              <a:t> исследований в различных регионах с учетом  современной ситуации в стране </a:t>
            </a:r>
            <a:r>
              <a:rPr lang="ru-RU" dirty="0" smtClean="0"/>
              <a:t>и в контексте трендов мировых исследований</a:t>
            </a:r>
            <a:endParaRPr lang="ru-RU" dirty="0" smtClean="0"/>
          </a:p>
          <a:p>
            <a:endParaRPr lang="ru-RU" dirty="0"/>
          </a:p>
        </p:txBody>
      </p:sp>
      <p:sp>
        <p:nvSpPr>
          <p:cNvPr id="3" name="Заголовок 2"/>
          <p:cNvSpPr>
            <a:spLocks noGrp="1"/>
          </p:cNvSpPr>
          <p:nvPr>
            <p:ph type="title"/>
          </p:nvPr>
        </p:nvSpPr>
        <p:spPr/>
        <p:txBody>
          <a:bodyPr>
            <a:normAutofit/>
          </a:bodyPr>
          <a:lstStyle/>
          <a:p>
            <a:r>
              <a:rPr lang="ru-RU" sz="2400" b="1" dirty="0" smtClean="0"/>
              <a:t>Лекция 12. </a:t>
            </a:r>
            <a:r>
              <a:rPr lang="ru-RU" sz="2400" dirty="0" smtClean="0"/>
              <a:t>История и главные </a:t>
            </a:r>
            <a:r>
              <a:rPr lang="ru-RU" sz="2400" dirty="0" err="1" smtClean="0"/>
              <a:t>акторы</a:t>
            </a:r>
            <a:r>
              <a:rPr lang="ru-RU" sz="2400" dirty="0" smtClean="0"/>
              <a:t> </a:t>
            </a:r>
            <a:r>
              <a:rPr lang="ru-RU" sz="2400" dirty="0" err="1" smtClean="0"/>
              <a:t>гендерного</a:t>
            </a:r>
            <a:r>
              <a:rPr lang="ru-RU" sz="2400" dirty="0" smtClean="0"/>
              <a:t> движения в Казахстане</a:t>
            </a:r>
            <a:br>
              <a:rPr lang="ru-RU" sz="2400" dirty="0" smtClean="0"/>
            </a:br>
            <a:endParaRPr lang="ru-RU" sz="2400" dirty="0">
              <a:latin typeface="Times New Roman" pitchFamily="18" charset="0"/>
              <a:cs typeface="Times New Roman" pitchFamily="18"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914400"/>
            <a:ext cx="8229600" cy="5181600"/>
          </a:xfrm>
        </p:spPr>
        <p:txBody>
          <a:bodyPr>
            <a:normAutofit fontScale="92500"/>
          </a:bodyPr>
          <a:lstStyle/>
          <a:p>
            <a:pPr algn="just"/>
            <a:r>
              <a:rPr lang="ru-RU" sz="1200" b="1" dirty="0" smtClean="0">
                <a:solidFill>
                  <a:srgbClr val="C00000"/>
                </a:solidFill>
                <a:latin typeface="Times New Roman" pitchFamily="18" charset="0"/>
                <a:cs typeface="Times New Roman" pitchFamily="18" charset="0"/>
              </a:rPr>
              <a:t>Мусульманская феминистка </a:t>
            </a:r>
            <a:r>
              <a:rPr lang="ru-RU" sz="1200" b="1" dirty="0" err="1" smtClean="0">
                <a:solidFill>
                  <a:srgbClr val="C00000"/>
                </a:solidFill>
                <a:latin typeface="Times New Roman" pitchFamily="18" charset="0"/>
                <a:cs typeface="Times New Roman" pitchFamily="18" charset="0"/>
              </a:rPr>
              <a:t>Аккагаз</a:t>
            </a:r>
            <a:r>
              <a:rPr lang="ru-RU" sz="1200" b="1" dirty="0" smtClean="0">
                <a:solidFill>
                  <a:srgbClr val="C00000"/>
                </a:solidFill>
                <a:latin typeface="Times New Roman" pitchFamily="18" charset="0"/>
                <a:cs typeface="Times New Roman" pitchFamily="18" charset="0"/>
              </a:rPr>
              <a:t> </a:t>
            </a:r>
            <a:r>
              <a:rPr lang="ru-RU" sz="1200" b="1" dirty="0" err="1" smtClean="0">
                <a:solidFill>
                  <a:srgbClr val="C00000"/>
                </a:solidFill>
                <a:latin typeface="Times New Roman" pitchFamily="18" charset="0"/>
                <a:cs typeface="Times New Roman" pitchFamily="18" charset="0"/>
              </a:rPr>
              <a:t>Досжанова</a:t>
            </a:r>
            <a:endParaRPr lang="ru-RU" sz="1200" b="1" dirty="0" smtClean="0">
              <a:solidFill>
                <a:srgbClr val="C00000"/>
              </a:solidFill>
              <a:latin typeface="Times New Roman" pitchFamily="18" charset="0"/>
              <a:cs typeface="Times New Roman" pitchFamily="18" charset="0"/>
            </a:endParaRPr>
          </a:p>
          <a:p>
            <a:pPr algn="just"/>
            <a:r>
              <a:rPr lang="en-US" sz="1200" b="1" dirty="0" smtClean="0">
                <a:solidFill>
                  <a:srgbClr val="C00000"/>
                </a:solidFill>
                <a:latin typeface="Times New Roman" pitchFamily="18" charset="0"/>
                <a:cs typeface="Times New Roman" pitchFamily="18" charset="0"/>
              </a:rPr>
              <a:t>http://www.women.kz/index.php/zhenskie-imena-v-istorii-kazakhstana/58-musulmanskaya-feministka-akkagaz-doszhanova</a:t>
            </a:r>
            <a:endParaRPr lang="ru-RU" sz="1200" b="1" dirty="0" smtClean="0">
              <a:solidFill>
                <a:srgbClr val="C00000"/>
              </a:solidFill>
              <a:latin typeface="Times New Roman" pitchFamily="18" charset="0"/>
              <a:cs typeface="Times New Roman" pitchFamily="18" charset="0"/>
            </a:endParaRPr>
          </a:p>
          <a:p>
            <a:pPr algn="just"/>
            <a:r>
              <a:rPr lang="ru-RU" sz="1200" dirty="0" smtClean="0">
                <a:latin typeface="Times New Roman" pitchFamily="18" charset="0"/>
                <a:cs typeface="Times New Roman" pitchFamily="18" charset="0"/>
              </a:rPr>
              <a:t>Только на первый взгляд кажется, что совсем необъяснимо явление мусульманского феминизма. Как течение общественной жизни в мусульманском мире оно существовало весьма давно, больше сотни лет. Активное участие принимали в нем женщины Казахстана. Когда в нынешние времена раздаются голоса «первооткрывателей» в «женских вопросах», становится грустно – насколько все же ограничены их знания или даже просто таковых нет. Приходится признать: за что боролись женщины сто лет назад, актуально до сих пор. Тому подтверждение – исследования историка </a:t>
            </a:r>
            <a:r>
              <a:rPr lang="ru-RU" sz="1200" dirty="0" err="1" smtClean="0">
                <a:latin typeface="Times New Roman" pitchFamily="18" charset="0"/>
                <a:cs typeface="Times New Roman" pitchFamily="18" charset="0"/>
              </a:rPr>
              <a:t>Сагита</a:t>
            </a:r>
            <a:r>
              <a:rPr lang="ru-RU" sz="1200" dirty="0" smtClean="0">
                <a:latin typeface="Times New Roman" pitchFamily="18" charset="0"/>
                <a:cs typeface="Times New Roman" pitchFamily="18" charset="0"/>
              </a:rPr>
              <a:t> </a:t>
            </a:r>
            <a:r>
              <a:rPr lang="ru-RU" sz="1200" dirty="0" err="1" smtClean="0">
                <a:latin typeface="Times New Roman" pitchFamily="18" charset="0"/>
                <a:cs typeface="Times New Roman" pitchFamily="18" charset="0"/>
              </a:rPr>
              <a:t>Фаизова</a:t>
            </a:r>
            <a:r>
              <a:rPr lang="ru-RU" sz="1200" dirty="0" smtClean="0">
                <a:latin typeface="Times New Roman" pitchFamily="18" charset="0"/>
                <a:cs typeface="Times New Roman" pitchFamily="18" charset="0"/>
              </a:rPr>
              <a:t> «Движение мусульманок России за права женщин в 1917 г.: страницы истории».</a:t>
            </a:r>
          </a:p>
          <a:p>
            <a:r>
              <a:rPr lang="ru-RU" sz="1200" dirty="0" smtClean="0"/>
              <a:t>Значительное место тема бесправия женщины степи (равно и красоты ее, и способности к состязанию с мужчиной) нашла в поэзии великого казахского акына </a:t>
            </a:r>
            <a:r>
              <a:rPr lang="ru-RU" sz="1200" dirty="0" err="1" smtClean="0"/>
              <a:t>Ахана-серэ</a:t>
            </a:r>
            <a:r>
              <a:rPr lang="ru-RU" sz="1200" dirty="0" smtClean="0"/>
              <a:t> (1843-1913), писавшего:</a:t>
            </a:r>
          </a:p>
          <a:p>
            <a:r>
              <a:rPr lang="ru-RU" sz="1200" i="1" dirty="0" smtClean="0"/>
              <a:t>Мало ли отцов,</a:t>
            </a:r>
            <a:endParaRPr lang="ru-RU" sz="1200" dirty="0" smtClean="0"/>
          </a:p>
          <a:p>
            <a:r>
              <a:rPr lang="ru-RU" sz="1200" i="1" dirty="0" smtClean="0"/>
              <a:t>что своих </a:t>
            </a:r>
            <a:r>
              <a:rPr lang="ru-RU" sz="1200" i="1" dirty="0" err="1" smtClean="0"/>
              <a:t>Зауреш</a:t>
            </a:r>
            <a:endParaRPr lang="ru-RU" sz="1200" dirty="0" smtClean="0"/>
          </a:p>
          <a:p>
            <a:r>
              <a:rPr lang="ru-RU" sz="1200" i="1" dirty="0" smtClean="0"/>
              <a:t>Отдавали на муки,</a:t>
            </a:r>
            <a:endParaRPr lang="ru-RU" sz="1200" dirty="0" smtClean="0"/>
          </a:p>
          <a:p>
            <a:r>
              <a:rPr lang="ru-RU" sz="1200" i="1" dirty="0" smtClean="0"/>
              <a:t>кидали как тушу</a:t>
            </a:r>
            <a:endParaRPr lang="ru-RU" sz="1200" dirty="0" smtClean="0"/>
          </a:p>
          <a:p>
            <a:r>
              <a:rPr lang="ru-RU" sz="1200" i="1" dirty="0" smtClean="0"/>
              <a:t>Козленка на растерзание псам,</a:t>
            </a:r>
            <a:endParaRPr lang="ru-RU" sz="1200" dirty="0" smtClean="0"/>
          </a:p>
          <a:p>
            <a:r>
              <a:rPr lang="ru-RU" sz="1200" i="1" dirty="0" smtClean="0"/>
              <a:t>И все это ради корысти в этой</a:t>
            </a:r>
            <a:endParaRPr lang="ru-RU" sz="1200" dirty="0" smtClean="0"/>
          </a:p>
          <a:p>
            <a:r>
              <a:rPr lang="ru-RU" sz="1200" i="1" dirty="0" smtClean="0"/>
              <a:t>Короткой жизни, ради дешевых</a:t>
            </a:r>
            <a:endParaRPr lang="ru-RU" sz="1200" dirty="0" smtClean="0"/>
          </a:p>
          <a:p>
            <a:r>
              <a:rPr lang="ru-RU" sz="1200" i="1" dirty="0" smtClean="0"/>
              <a:t>пустяшных прихотей, ради наживы...</a:t>
            </a:r>
            <a:endParaRPr lang="ru-RU" sz="1200" dirty="0" smtClean="0"/>
          </a:p>
          <a:p>
            <a:r>
              <a:rPr lang="ru-RU" sz="1200" dirty="0" smtClean="0"/>
              <a:t>Наряду с </a:t>
            </a:r>
            <a:r>
              <a:rPr lang="ru-RU" sz="1200" dirty="0" err="1" smtClean="0"/>
              <a:t>Ахан-серэ</a:t>
            </a:r>
            <a:r>
              <a:rPr lang="ru-RU" sz="1200" dirty="0" smtClean="0"/>
              <a:t> формирование в казахской литературе </a:t>
            </a:r>
            <a:r>
              <a:rPr lang="ru-RU" sz="1200" dirty="0" err="1" smtClean="0"/>
              <a:t>профеминистического</a:t>
            </a:r>
            <a:r>
              <a:rPr lang="ru-RU" sz="1200" dirty="0" smtClean="0"/>
              <a:t> мировоззрения состоялось благодаря творчеству и жизнедеятельности поэтесс </a:t>
            </a:r>
            <a:r>
              <a:rPr lang="ru-RU" sz="1200" dirty="0" err="1" smtClean="0"/>
              <a:t>Алмажан</a:t>
            </a:r>
            <a:r>
              <a:rPr lang="ru-RU" sz="1200" dirty="0" smtClean="0"/>
              <a:t> </a:t>
            </a:r>
            <a:r>
              <a:rPr lang="ru-RU" sz="1200" dirty="0" err="1" smtClean="0"/>
              <a:t>Азаматкызы</a:t>
            </a:r>
            <a:r>
              <a:rPr lang="ru-RU" sz="1200" dirty="0" smtClean="0"/>
              <a:t> и Сары </a:t>
            </a:r>
            <a:r>
              <a:rPr lang="ru-RU" sz="1200" dirty="0" err="1" smtClean="0"/>
              <a:t>Тастанбеккызы</a:t>
            </a:r>
            <a:r>
              <a:rPr lang="ru-RU" sz="1200" dirty="0" smtClean="0"/>
              <a:t>. Идея эмансипации казахских и киргизских женщин получила политическую и публицистическую апробацию благодаря деятельности </a:t>
            </a:r>
            <a:r>
              <a:rPr lang="ru-RU" sz="1200" dirty="0" err="1" smtClean="0"/>
              <a:t>Алихана</a:t>
            </a:r>
            <a:r>
              <a:rPr lang="ru-RU" sz="1200" dirty="0" smtClean="0"/>
              <a:t> </a:t>
            </a:r>
            <a:r>
              <a:rPr lang="ru-RU" sz="1200" dirty="0" err="1" smtClean="0"/>
              <a:t>Букейханова</a:t>
            </a:r>
            <a:r>
              <a:rPr lang="ru-RU" sz="1200" dirty="0" smtClean="0"/>
              <a:t>, Ахмета </a:t>
            </a:r>
            <a:r>
              <a:rPr lang="ru-RU" sz="1200" dirty="0" err="1" smtClean="0"/>
              <a:t>Байтурсынова</a:t>
            </a:r>
            <a:r>
              <a:rPr lang="ru-RU" sz="1200" dirty="0" smtClean="0"/>
              <a:t>, </a:t>
            </a:r>
            <a:r>
              <a:rPr lang="ru-RU" sz="1200" dirty="0" err="1" smtClean="0"/>
              <a:t>Миржакыпа</a:t>
            </a:r>
            <a:r>
              <a:rPr lang="ru-RU" sz="1200" dirty="0" smtClean="0"/>
              <a:t> </a:t>
            </a:r>
            <a:r>
              <a:rPr lang="ru-RU" sz="1200" dirty="0" err="1" smtClean="0"/>
              <a:t>Дулатова</a:t>
            </a:r>
            <a:r>
              <a:rPr lang="ru-RU" sz="1200" dirty="0" smtClean="0"/>
              <a:t> и их единомышленников в 1905-1917 гг. В 1917 г. круг защитников прав женщин степи расширился, наиболее заметными новыми фигурами в этом кругу стали журналист и политический деятель </a:t>
            </a:r>
            <a:r>
              <a:rPr lang="ru-RU" sz="1200" dirty="0" err="1" smtClean="0"/>
              <a:t>Колбай</a:t>
            </a:r>
            <a:r>
              <a:rPr lang="ru-RU" sz="1200" dirty="0" smtClean="0"/>
              <a:t> </a:t>
            </a:r>
            <a:r>
              <a:rPr lang="ru-RU" sz="1200" dirty="0" err="1" smtClean="0"/>
              <a:t>Тугусов</a:t>
            </a:r>
            <a:r>
              <a:rPr lang="ru-RU" sz="1200" dirty="0" smtClean="0"/>
              <a:t>, общественная деятельница </a:t>
            </a:r>
            <a:r>
              <a:rPr lang="ru-RU" sz="1200" dirty="0" err="1" smtClean="0"/>
              <a:t>Аккагаз</a:t>
            </a:r>
            <a:r>
              <a:rPr lang="ru-RU" sz="1200" dirty="0" smtClean="0"/>
              <a:t> </a:t>
            </a:r>
            <a:r>
              <a:rPr lang="ru-RU" sz="1200" dirty="0" err="1" smtClean="0"/>
              <a:t>Досщанова</a:t>
            </a:r>
            <a:r>
              <a:rPr lang="ru-RU" sz="1200" dirty="0" smtClean="0"/>
              <a:t>.</a:t>
            </a:r>
          </a:p>
          <a:p>
            <a:pPr algn="just"/>
            <a:endParaRPr lang="ru-RU" sz="1200" dirty="0">
              <a:latin typeface="Times New Roman" pitchFamily="18" charset="0"/>
              <a:cs typeface="Times New Roman" pitchFamily="18" charset="0"/>
            </a:endParaRPr>
          </a:p>
        </p:txBody>
      </p:sp>
      <p:sp>
        <p:nvSpPr>
          <p:cNvPr id="3" name="Заголовок 2"/>
          <p:cNvSpPr>
            <a:spLocks noGrp="1"/>
          </p:cNvSpPr>
          <p:nvPr>
            <p:ph type="title"/>
          </p:nvPr>
        </p:nvSpPr>
        <p:spPr>
          <a:xfrm>
            <a:off x="457200" y="152400"/>
            <a:ext cx="8229600" cy="762000"/>
          </a:xfrm>
        </p:spPr>
        <p:txBody>
          <a:bodyPr>
            <a:normAutofit/>
          </a:bodyPr>
          <a:lstStyle/>
          <a:p>
            <a:r>
              <a:rPr lang="ru-RU" sz="2400" dirty="0" smtClean="0">
                <a:latin typeface="Times New Roman" pitchFamily="18" charset="0"/>
                <a:cs typeface="Times New Roman" pitchFamily="18" charset="0"/>
              </a:rPr>
              <a:t>Продолжение  темы 12</a:t>
            </a:r>
            <a:endParaRPr lang="ru-RU" sz="2400" dirty="0">
              <a:latin typeface="Times New Roman" pitchFamily="18" charset="0"/>
              <a:cs typeface="Times New Roman" pitchFamily="18"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1066800"/>
            <a:ext cx="8229600" cy="5029200"/>
          </a:xfrm>
        </p:spPr>
        <p:txBody>
          <a:bodyPr>
            <a:normAutofit fontScale="32500" lnSpcReduction="20000"/>
          </a:bodyPr>
          <a:lstStyle/>
          <a:p>
            <a:pPr algn="just"/>
            <a:r>
              <a:rPr lang="ru-RU" sz="2800" b="1" dirty="0" smtClean="0">
                <a:solidFill>
                  <a:srgbClr val="C00000"/>
                </a:solidFill>
                <a:latin typeface="Times New Roman" pitchFamily="18" charset="0"/>
                <a:cs typeface="Times New Roman" pitchFamily="18" charset="0"/>
              </a:rPr>
              <a:t>Мусульманская феминистка </a:t>
            </a:r>
            <a:r>
              <a:rPr lang="ru-RU" sz="2800" b="1" dirty="0" err="1" smtClean="0">
                <a:solidFill>
                  <a:srgbClr val="C00000"/>
                </a:solidFill>
                <a:latin typeface="Times New Roman" pitchFamily="18" charset="0"/>
                <a:cs typeface="Times New Roman" pitchFamily="18" charset="0"/>
              </a:rPr>
              <a:t>Аккагаз</a:t>
            </a:r>
            <a:r>
              <a:rPr lang="ru-RU" sz="2800" b="1" dirty="0" smtClean="0">
                <a:solidFill>
                  <a:srgbClr val="C00000"/>
                </a:solidFill>
                <a:latin typeface="Times New Roman" pitchFamily="18" charset="0"/>
                <a:cs typeface="Times New Roman" pitchFamily="18" charset="0"/>
              </a:rPr>
              <a:t> </a:t>
            </a:r>
            <a:r>
              <a:rPr lang="ru-RU" sz="2800" b="1" dirty="0" err="1" smtClean="0">
                <a:solidFill>
                  <a:srgbClr val="C00000"/>
                </a:solidFill>
                <a:latin typeface="Times New Roman" pitchFamily="18" charset="0"/>
                <a:cs typeface="Times New Roman" pitchFamily="18" charset="0"/>
              </a:rPr>
              <a:t>Досжанова</a:t>
            </a:r>
            <a:endParaRPr lang="ru-RU" sz="2800" b="1" dirty="0" smtClean="0">
              <a:solidFill>
                <a:srgbClr val="C00000"/>
              </a:solidFill>
              <a:latin typeface="Times New Roman" pitchFamily="18" charset="0"/>
              <a:cs typeface="Times New Roman" pitchFamily="18" charset="0"/>
            </a:endParaRPr>
          </a:p>
          <a:p>
            <a:pPr algn="just"/>
            <a:r>
              <a:rPr lang="en-US" sz="2800" b="1" dirty="0" smtClean="0">
                <a:solidFill>
                  <a:srgbClr val="C00000"/>
                </a:solidFill>
                <a:latin typeface="Times New Roman" pitchFamily="18" charset="0"/>
                <a:cs typeface="Times New Roman" pitchFamily="18" charset="0"/>
              </a:rPr>
              <a:t>http://www.women.kz/index.php/zhenskie-imena-v-istorii-kazakhstana/58-musulmanskaya-feministka-akkagaz-doszhanova</a:t>
            </a:r>
            <a:endParaRPr lang="ru-RU" sz="2800" b="1" dirty="0" smtClean="0">
              <a:solidFill>
                <a:srgbClr val="C00000"/>
              </a:solidFill>
              <a:latin typeface="Times New Roman" pitchFamily="18" charset="0"/>
              <a:cs typeface="Times New Roman" pitchFamily="18" charset="0"/>
            </a:endParaRPr>
          </a:p>
          <a:p>
            <a:endParaRPr lang="ru-RU" dirty="0" smtClean="0"/>
          </a:p>
          <a:p>
            <a:pPr algn="just"/>
            <a:r>
              <a:rPr lang="ru-RU" sz="3700" dirty="0" smtClean="0">
                <a:latin typeface="Times New Roman" pitchFamily="18" charset="0"/>
                <a:cs typeface="Times New Roman" pitchFamily="18" charset="0"/>
              </a:rPr>
              <a:t>Первая </a:t>
            </a:r>
            <a:r>
              <a:rPr lang="ru-RU" sz="3700" dirty="0" smtClean="0">
                <a:latin typeface="Times New Roman" pitchFamily="18" charset="0"/>
                <a:cs typeface="Times New Roman" pitchFamily="18" charset="0"/>
              </a:rPr>
              <a:t>русская революция инициировала также возникновение женской публицистики. Статьи, памфлеты, стихи, письма и сообщения женщин стали обычным явлением на страницах газет. Выходящие в Оренбурге журнал «Шура» (1908-1917), газеты «</a:t>
            </a:r>
            <a:r>
              <a:rPr lang="ru-RU" sz="3700" dirty="0" err="1" smtClean="0">
                <a:latin typeface="Times New Roman" pitchFamily="18" charset="0"/>
                <a:cs typeface="Times New Roman" pitchFamily="18" charset="0"/>
              </a:rPr>
              <a:t>Вакыт</a:t>
            </a:r>
            <a:r>
              <a:rPr lang="ru-RU" sz="3700" dirty="0" smtClean="0">
                <a:latin typeface="Times New Roman" pitchFamily="18" charset="0"/>
                <a:cs typeface="Times New Roman" pitchFamily="18" charset="0"/>
              </a:rPr>
              <a:t>» и «Казах» (1913–1917), казанские сатирические журналы «</a:t>
            </a:r>
            <a:r>
              <a:rPr lang="ru-RU" sz="3700" dirty="0" err="1" smtClean="0">
                <a:latin typeface="Times New Roman" pitchFamily="18" charset="0"/>
                <a:cs typeface="Times New Roman" pitchFamily="18" charset="0"/>
              </a:rPr>
              <a:t>Яшен</a:t>
            </a:r>
            <a:r>
              <a:rPr lang="ru-RU" sz="3700" dirty="0" smtClean="0">
                <a:latin typeface="Times New Roman" pitchFamily="18" charset="0"/>
                <a:cs typeface="Times New Roman" pitchFamily="18" charset="0"/>
              </a:rPr>
              <a:t>» (1908-1909), «</a:t>
            </a:r>
            <a:r>
              <a:rPr lang="ru-RU" sz="3700" dirty="0" err="1" smtClean="0">
                <a:latin typeface="Times New Roman" pitchFamily="18" charset="0"/>
                <a:cs typeface="Times New Roman" pitchFamily="18" charset="0"/>
              </a:rPr>
              <a:t>Ялт-йол</a:t>
            </a:r>
            <a:r>
              <a:rPr lang="ru-RU" sz="3700" dirty="0" smtClean="0">
                <a:latin typeface="Times New Roman" pitchFamily="18" charset="0"/>
                <a:cs typeface="Times New Roman" pitchFamily="18" charset="0"/>
              </a:rPr>
              <a:t>» (1910-1918) и </a:t>
            </a:r>
            <a:r>
              <a:rPr lang="ru-RU" sz="3700" dirty="0" err="1" smtClean="0">
                <a:latin typeface="Times New Roman" pitchFamily="18" charset="0"/>
                <a:cs typeface="Times New Roman" pitchFamily="18" charset="0"/>
              </a:rPr>
              <a:t>тифлисский</a:t>
            </a:r>
            <a:r>
              <a:rPr lang="ru-RU" sz="3700" dirty="0" smtClean="0">
                <a:latin typeface="Times New Roman" pitchFamily="18" charset="0"/>
                <a:cs typeface="Times New Roman" pitchFamily="18" charset="0"/>
              </a:rPr>
              <a:t> – «</a:t>
            </a:r>
            <a:r>
              <a:rPr lang="ru-RU" sz="3700" dirty="0" err="1" smtClean="0">
                <a:latin typeface="Times New Roman" pitchFamily="18" charset="0"/>
                <a:cs typeface="Times New Roman" pitchFamily="18" charset="0"/>
              </a:rPr>
              <a:t>Молла</a:t>
            </a:r>
            <a:r>
              <a:rPr lang="ru-RU" sz="3700" dirty="0" smtClean="0">
                <a:latin typeface="Times New Roman" pitchFamily="18" charset="0"/>
                <a:cs typeface="Times New Roman" pitchFamily="18" charset="0"/>
              </a:rPr>
              <a:t> Насреддин», крымская газета «</a:t>
            </a:r>
            <a:r>
              <a:rPr lang="ru-RU" sz="3700" dirty="0" err="1" smtClean="0">
                <a:latin typeface="Times New Roman" pitchFamily="18" charset="0"/>
                <a:cs typeface="Times New Roman" pitchFamily="18" charset="0"/>
              </a:rPr>
              <a:t>Терджиман</a:t>
            </a:r>
            <a:r>
              <a:rPr lang="ru-RU" sz="3700" dirty="0" smtClean="0">
                <a:latin typeface="Times New Roman" pitchFamily="18" charset="0"/>
                <a:cs typeface="Times New Roman" pitchFamily="18" charset="0"/>
              </a:rPr>
              <a:t>», Троицкий казахский журнал «</a:t>
            </a:r>
            <a:r>
              <a:rPr lang="ru-RU" sz="3700" dirty="0" err="1" smtClean="0">
                <a:latin typeface="Times New Roman" pitchFamily="18" charset="0"/>
                <a:cs typeface="Times New Roman" pitchFamily="18" charset="0"/>
              </a:rPr>
              <a:t>Айкап</a:t>
            </a:r>
            <a:r>
              <a:rPr lang="ru-RU" sz="3700" dirty="0" smtClean="0">
                <a:latin typeface="Times New Roman" pitchFamily="18" charset="0"/>
                <a:cs typeface="Times New Roman" pitchFamily="18" charset="0"/>
              </a:rPr>
              <a:t>» (1909–1915) продолжали печатать очерки, рассказы, статьи, письма читателей, фельетоны и стихи, посвященные женской теме. Газеты «Казан </a:t>
            </a:r>
            <a:r>
              <a:rPr lang="ru-RU" sz="3700" dirty="0" err="1" smtClean="0">
                <a:latin typeface="Times New Roman" pitchFamily="18" charset="0"/>
                <a:cs typeface="Times New Roman" pitchFamily="18" charset="0"/>
              </a:rPr>
              <a:t>мухбире</a:t>
            </a:r>
            <a:r>
              <a:rPr lang="ru-RU" sz="3700" dirty="0" smtClean="0">
                <a:latin typeface="Times New Roman" pitchFamily="18" charset="0"/>
                <a:cs typeface="Times New Roman" pitchFamily="18" charset="0"/>
              </a:rPr>
              <a:t>» и «Эль </a:t>
            </a:r>
            <a:r>
              <a:rPr lang="ru-RU" sz="3700" dirty="0" err="1" smtClean="0">
                <a:latin typeface="Times New Roman" pitchFamily="18" charset="0"/>
                <a:cs typeface="Times New Roman" pitchFamily="18" charset="0"/>
              </a:rPr>
              <a:t>ислах</a:t>
            </a:r>
            <a:r>
              <a:rPr lang="ru-RU" sz="3700" dirty="0" smtClean="0">
                <a:latin typeface="Times New Roman" pitchFamily="18" charset="0"/>
                <a:cs typeface="Times New Roman" pitchFamily="18" charset="0"/>
              </a:rPr>
              <a:t>» (1907-1909) открыли специальные женские рубрики, знакомившие читателей с письмами в редакцию. Эти рубрики стали трибунами свободной феминистической мысли, проводниками бурно развивающихся настроений в пользу раскрепощения женщины.</a:t>
            </a:r>
          </a:p>
          <a:p>
            <a:pPr algn="just"/>
            <a:r>
              <a:rPr lang="ru-RU" sz="3700" dirty="0" smtClean="0">
                <a:latin typeface="Times New Roman" pitchFamily="18" charset="0"/>
                <a:cs typeface="Times New Roman" pitchFamily="18" charset="0"/>
              </a:rPr>
              <a:t>Новаторское влияние в сфере женского образования проявило себя и в Туркестане. С 1904 г. существовавшая ранее обычная школа </a:t>
            </a:r>
            <a:r>
              <a:rPr lang="ru-RU" sz="3700" dirty="0" err="1" smtClean="0">
                <a:latin typeface="Times New Roman" pitchFamily="18" charset="0"/>
                <a:cs typeface="Times New Roman" pitchFamily="18" charset="0"/>
              </a:rPr>
              <a:t>длядевочек</a:t>
            </a:r>
            <a:r>
              <a:rPr lang="ru-RU" sz="3700" dirty="0" smtClean="0">
                <a:latin typeface="Times New Roman" pitchFamily="18" charset="0"/>
                <a:cs typeface="Times New Roman" pitchFamily="18" charset="0"/>
              </a:rPr>
              <a:t> в г. Верный (</a:t>
            </a:r>
            <a:r>
              <a:rPr lang="ru-RU" sz="3700" dirty="0" err="1" smtClean="0">
                <a:latin typeface="Times New Roman" pitchFamily="18" charset="0"/>
                <a:cs typeface="Times New Roman" pitchFamily="18" charset="0"/>
              </a:rPr>
              <a:t>Семиреченская</a:t>
            </a:r>
            <a:r>
              <a:rPr lang="ru-RU" sz="3700" dirty="0" smtClean="0">
                <a:latin typeface="Times New Roman" pitchFamily="18" charset="0"/>
                <a:cs typeface="Times New Roman" pitchFamily="18" charset="0"/>
              </a:rPr>
              <a:t> область) </a:t>
            </a:r>
            <a:r>
              <a:rPr lang="ru-RU" sz="3700" dirty="0" err="1" smtClean="0">
                <a:latin typeface="Times New Roman" pitchFamily="18" charset="0"/>
                <a:cs typeface="Times New Roman" pitchFamily="18" charset="0"/>
              </a:rPr>
              <a:t>продолжиласвою</a:t>
            </a:r>
            <a:r>
              <a:rPr lang="ru-RU" sz="3700" dirty="0" smtClean="0">
                <a:latin typeface="Times New Roman" pitchFamily="18" charset="0"/>
                <a:cs typeface="Times New Roman" pitchFamily="18" charset="0"/>
              </a:rPr>
              <a:t> деятельность, как </a:t>
            </a:r>
            <a:r>
              <a:rPr lang="ru-RU" sz="3700" dirty="0" err="1" smtClean="0">
                <a:latin typeface="Times New Roman" pitchFamily="18" charset="0"/>
                <a:cs typeface="Times New Roman" pitchFamily="18" charset="0"/>
              </a:rPr>
              <a:t>новометодная.В</a:t>
            </a:r>
            <a:r>
              <a:rPr lang="ru-RU" sz="3700" dirty="0" smtClean="0">
                <a:latin typeface="Times New Roman" pitchFamily="18" charset="0"/>
                <a:cs typeface="Times New Roman" pitchFamily="18" charset="0"/>
              </a:rPr>
              <a:t> 1908 г. в г. Копал той же области была учреждена школа для девочек. Всего в Туркестане к 1910 г. насчитывалось не менее 89 </a:t>
            </a:r>
            <a:r>
              <a:rPr lang="ru-RU" sz="3700" dirty="0" err="1" smtClean="0">
                <a:latin typeface="Times New Roman" pitchFamily="18" charset="0"/>
                <a:cs typeface="Times New Roman" pitchFamily="18" charset="0"/>
              </a:rPr>
              <a:t>новометодных</a:t>
            </a:r>
            <a:r>
              <a:rPr lang="ru-RU" sz="3700" dirty="0" smtClean="0">
                <a:latin typeface="Times New Roman" pitchFamily="18" charset="0"/>
                <a:cs typeface="Times New Roman" pitchFamily="18" charset="0"/>
              </a:rPr>
              <a:t> школ различного типа. Все эти новшества позволили многим женщинам овладеть </a:t>
            </a:r>
            <a:r>
              <a:rPr lang="ru-RU" sz="3700" dirty="0" err="1" smtClean="0">
                <a:latin typeface="Times New Roman" pitchFamily="18" charset="0"/>
                <a:cs typeface="Times New Roman" pitchFamily="18" charset="0"/>
              </a:rPr>
              <a:t>высшим,средним</a:t>
            </a:r>
            <a:r>
              <a:rPr lang="ru-RU" sz="3700" dirty="0" smtClean="0">
                <a:latin typeface="Times New Roman" pitchFamily="18" charset="0"/>
                <a:cs typeface="Times New Roman" pitchFamily="18" charset="0"/>
              </a:rPr>
              <a:t> специальным и средним образованием, они </a:t>
            </a:r>
            <a:r>
              <a:rPr lang="ru-RU" sz="3700" dirty="0" err="1" smtClean="0">
                <a:latin typeface="Times New Roman" pitchFamily="18" charset="0"/>
                <a:cs typeface="Times New Roman" pitchFamily="18" charset="0"/>
              </a:rPr>
              <a:t>всевладели</a:t>
            </a:r>
            <a:r>
              <a:rPr lang="ru-RU" sz="3700" dirty="0" smtClean="0">
                <a:latin typeface="Times New Roman" pitchFamily="18" charset="0"/>
                <a:cs typeface="Times New Roman" pitchFamily="18" charset="0"/>
              </a:rPr>
              <a:t> русским языком, одним или несколькими восточными языками (помимо родного), были те, кто знал европейские языки, обучались в европейских университетах.</a:t>
            </a:r>
          </a:p>
          <a:p>
            <a:pPr algn="just"/>
            <a:r>
              <a:rPr lang="ru-RU" sz="3700" dirty="0" smtClean="0">
                <a:latin typeface="Times New Roman" pitchFamily="18" charset="0"/>
                <a:cs typeface="Times New Roman" pitchFamily="18" charset="0"/>
              </a:rPr>
              <a:t>Три поколения отделяют нынешних 20-летних мусульманок от их сверстниц-прабабушек, первыми в мире объединившихся, чтобы снять </a:t>
            </a:r>
            <a:r>
              <a:rPr lang="ru-RU" sz="3700" dirty="0" err="1" smtClean="0">
                <a:latin typeface="Times New Roman" pitchFamily="18" charset="0"/>
                <a:cs typeface="Times New Roman" pitchFamily="18" charset="0"/>
              </a:rPr>
              <a:t>хиджаб</a:t>
            </a:r>
            <a:r>
              <a:rPr lang="ru-RU" sz="3700" dirty="0" smtClean="0">
                <a:latin typeface="Times New Roman" pitchFamily="18" charset="0"/>
                <a:cs typeface="Times New Roman" pitchFamily="18" charset="0"/>
              </a:rPr>
              <a:t>, изжить затворничество, многоженство, куплю-продажу женщин, чтобы заявить о равенстве мужчины и женщины, мусульманина и мусульманки. Мусульманка стала другой. Не той, чей образ пытались предопределить и предугадать ее прабабушки, когда поднималась на трибуну казанского или московского съезда. Разве могло поколение, вдохновленное свежим дыханием февральской революции, знать, что вместе с </a:t>
            </a:r>
            <a:r>
              <a:rPr lang="ru-RU" sz="3700" dirty="0" err="1" smtClean="0">
                <a:latin typeface="Times New Roman" pitchFamily="18" charset="0"/>
                <a:cs typeface="Times New Roman" pitchFamily="18" charset="0"/>
              </a:rPr>
              <a:t>хиджабом</a:t>
            </a:r>
            <a:r>
              <a:rPr lang="ru-RU" sz="3700" dirty="0" smtClean="0">
                <a:latin typeface="Times New Roman" pitchFamily="18" charset="0"/>
                <a:cs typeface="Times New Roman" pitchFamily="18" charset="0"/>
              </a:rPr>
              <a:t> мусульманке будет решительно предложено спрятать и Коран? Разве могли они, за редким исключением, предвидеть, что право на выбор между атеизмом и верой станет недоступным на целых семьдесят лет? Их собственный опыт познания сущностных качеств мусульманки новейшего времени - остается актуальным до сегодняшнего дня. И он востребован. Он нужен тем мусульманкам, которые день-деньской ходят, наглухо обвязав голову платком, и не знают, что их прабабушки и прапрабабушки, читавшие Коран и соблюдавшие шариат, не связывали свое благочестие с наглухо закрытой головой. И если сегодняшняя мусульманка ходит в мечеть, то она должна знать, что дорогу в храм ей открыла прабабушка, повязывавшая свою голову платком у порога мечети.</a:t>
            </a:r>
          </a:p>
          <a:p>
            <a:pPr algn="just"/>
            <a:endParaRPr lang="ru-RU" sz="3700" dirty="0">
              <a:latin typeface="Times New Roman" pitchFamily="18" charset="0"/>
              <a:cs typeface="Times New Roman" pitchFamily="18" charset="0"/>
            </a:endParaRPr>
          </a:p>
        </p:txBody>
      </p:sp>
      <p:sp>
        <p:nvSpPr>
          <p:cNvPr id="3" name="Заголовок 2"/>
          <p:cNvSpPr>
            <a:spLocks noGrp="1"/>
          </p:cNvSpPr>
          <p:nvPr>
            <p:ph type="title"/>
          </p:nvPr>
        </p:nvSpPr>
        <p:spPr>
          <a:xfrm>
            <a:off x="457200" y="152400"/>
            <a:ext cx="8229600" cy="914400"/>
          </a:xfrm>
        </p:spPr>
        <p:txBody>
          <a:bodyPr/>
          <a:lstStyle/>
          <a:p>
            <a:r>
              <a:rPr lang="ru-RU" dirty="0" smtClean="0"/>
              <a:t>Продолжение темы 12</a:t>
            </a: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1066800"/>
            <a:ext cx="8229600" cy="5029200"/>
          </a:xfrm>
        </p:spPr>
        <p:txBody>
          <a:bodyPr>
            <a:normAutofit fontScale="55000" lnSpcReduction="20000"/>
          </a:bodyPr>
          <a:lstStyle/>
          <a:p>
            <a:r>
              <a:rPr lang="ru-RU" sz="2800" b="1" dirty="0" smtClean="0">
                <a:solidFill>
                  <a:srgbClr val="C00000"/>
                </a:solidFill>
                <a:latin typeface="Times New Roman" pitchFamily="18" charset="0"/>
                <a:cs typeface="Times New Roman" pitchFamily="18" charset="0"/>
              </a:rPr>
              <a:t>Материалы в Интернете: </a:t>
            </a:r>
            <a:r>
              <a:rPr lang="en-US" sz="2800" b="1" dirty="0" smtClean="0">
                <a:solidFill>
                  <a:srgbClr val="C00000"/>
                </a:solidFill>
                <a:latin typeface="Times New Roman" pitchFamily="18" charset="0"/>
                <a:cs typeface="Times New Roman" pitchFamily="18" charset="0"/>
              </a:rPr>
              <a:t>Women Studies in Europe // http://women-www.uia.ac.be/women/noise/index/html</a:t>
            </a:r>
            <a:br>
              <a:rPr lang="en-US" sz="2800" b="1" dirty="0" smtClean="0">
                <a:solidFill>
                  <a:srgbClr val="C00000"/>
                </a:solidFill>
                <a:latin typeface="Times New Roman" pitchFamily="18" charset="0"/>
                <a:cs typeface="Times New Roman" pitchFamily="18" charset="0"/>
              </a:rPr>
            </a:br>
            <a:r>
              <a:rPr lang="en-US" sz="2800" b="1" dirty="0" smtClean="0">
                <a:solidFill>
                  <a:srgbClr val="C00000"/>
                </a:solidFill>
                <a:latin typeface="Times New Roman" pitchFamily="18" charset="0"/>
                <a:cs typeface="Times New Roman" pitchFamily="18" charset="0"/>
              </a:rPr>
              <a:t>Women's </a:t>
            </a:r>
            <a:r>
              <a:rPr lang="en-US" sz="2800" b="1" dirty="0" err="1" smtClean="0">
                <a:solidFill>
                  <a:srgbClr val="C00000"/>
                </a:solidFill>
                <a:latin typeface="Times New Roman" pitchFamily="18" charset="0"/>
                <a:cs typeface="Times New Roman" pitchFamily="18" charset="0"/>
              </a:rPr>
              <a:t>Programm</a:t>
            </a:r>
            <a:r>
              <a:rPr lang="en-US" sz="2800" b="1" dirty="0" smtClean="0">
                <a:solidFill>
                  <a:srgbClr val="C00000"/>
                </a:solidFill>
                <a:latin typeface="Times New Roman" pitchFamily="18" charset="0"/>
                <a:cs typeface="Times New Roman" pitchFamily="18" charset="0"/>
              </a:rPr>
              <a:t>: http://www.soros.org/wp</a:t>
            </a:r>
            <a:br>
              <a:rPr lang="en-US" sz="2800" b="1" dirty="0" smtClean="0">
                <a:solidFill>
                  <a:srgbClr val="C00000"/>
                </a:solidFill>
                <a:latin typeface="Times New Roman" pitchFamily="18" charset="0"/>
                <a:cs typeface="Times New Roman" pitchFamily="18" charset="0"/>
              </a:rPr>
            </a:br>
            <a:r>
              <a:rPr lang="ru-RU" sz="2800" b="1" i="1" dirty="0" smtClean="0">
                <a:solidFill>
                  <a:srgbClr val="C00000"/>
                </a:solidFill>
                <a:latin typeface="Times New Roman" pitchFamily="18" charset="0"/>
                <a:cs typeface="Times New Roman" pitchFamily="18" charset="0"/>
              </a:rPr>
              <a:t>Наталья Пушкарева </a:t>
            </a:r>
            <a:br>
              <a:rPr lang="ru-RU" sz="2800" b="1" i="1" dirty="0" smtClean="0">
                <a:solidFill>
                  <a:srgbClr val="C00000"/>
                </a:solidFill>
                <a:latin typeface="Times New Roman" pitchFamily="18" charset="0"/>
                <a:cs typeface="Times New Roman" pitchFamily="18" charset="0"/>
              </a:rPr>
            </a:br>
            <a:r>
              <a:rPr lang="ru-RU" sz="2800" b="1" i="1" dirty="0" smtClean="0">
                <a:solidFill>
                  <a:srgbClr val="C00000"/>
                </a:solidFill>
                <a:latin typeface="Times New Roman" pitchFamily="18" charset="0"/>
                <a:cs typeface="Times New Roman" pitchFamily="18" charset="0"/>
              </a:rPr>
              <a:t>читай ниже</a:t>
            </a:r>
            <a:r>
              <a:rPr lang="ru-RU" sz="2800" b="1" i="1" dirty="0" smtClean="0">
                <a:solidFill>
                  <a:srgbClr val="C00000"/>
                </a:solidFill>
              </a:rPr>
              <a:t/>
            </a:r>
            <a:br>
              <a:rPr lang="ru-RU" sz="2800" b="1" i="1" dirty="0" smtClean="0">
                <a:solidFill>
                  <a:srgbClr val="C00000"/>
                </a:solidFill>
              </a:rPr>
            </a:br>
            <a:endParaRPr lang="ru-RU" sz="2800" b="1" i="1" dirty="0" smtClean="0">
              <a:solidFill>
                <a:srgbClr val="C00000"/>
              </a:solidFill>
            </a:endParaRPr>
          </a:p>
          <a:p>
            <a:r>
              <a:rPr lang="ru-RU" b="1" dirty="0" smtClean="0">
                <a:latin typeface="Times New Roman" pitchFamily="18" charset="0"/>
                <a:cs typeface="Times New Roman" pitchFamily="18" charset="0"/>
              </a:rPr>
              <a:t>ГЕНДЕРНЫЕ </a:t>
            </a:r>
            <a:r>
              <a:rPr lang="ru-RU" b="1" dirty="0" smtClean="0">
                <a:latin typeface="Times New Roman" pitchFamily="18" charset="0"/>
                <a:cs typeface="Times New Roman" pitchFamily="18" charset="0"/>
              </a:rPr>
              <a:t>ИССЛЕДОВАНИЯ </a:t>
            </a:r>
            <a:r>
              <a:rPr lang="ru-RU" dirty="0" smtClean="0">
                <a:latin typeface="Times New Roman" pitchFamily="18" charset="0"/>
                <a:cs typeface="Times New Roman" pitchFamily="18" charset="0"/>
              </a:rPr>
              <a:t>(англ. – </a:t>
            </a:r>
            <a:r>
              <a:rPr lang="ru-RU" dirty="0" err="1" smtClean="0">
                <a:latin typeface="Times New Roman" pitchFamily="18" charset="0"/>
                <a:cs typeface="Times New Roman" pitchFamily="18" charset="0"/>
              </a:rPr>
              <a:t>gender</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studies</a:t>
            </a:r>
            <a:r>
              <a:rPr lang="ru-RU" dirty="0" smtClean="0">
                <a:latin typeface="Times New Roman" pitchFamily="18" charset="0"/>
                <a:cs typeface="Times New Roman" pitchFamily="18" charset="0"/>
              </a:rPr>
              <a:t>)</a:t>
            </a:r>
            <a:r>
              <a:rPr lang="ru-RU" b="1"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 междисциплинарная исследовательская практика, использующая познавательные возможности теории социального пола (</a:t>
            </a:r>
            <a:r>
              <a:rPr lang="ru-RU" dirty="0" err="1" smtClean="0">
                <a:latin typeface="Times New Roman" pitchFamily="18" charset="0"/>
                <a:cs typeface="Times New Roman" pitchFamily="18" charset="0"/>
              </a:rPr>
              <a:t>гендера</a:t>
            </a:r>
            <a:r>
              <a:rPr lang="ru-RU" dirty="0" smtClean="0">
                <a:latin typeface="Times New Roman" pitchFamily="18" charset="0"/>
                <a:cs typeface="Times New Roman" pitchFamily="18" charset="0"/>
              </a:rPr>
              <a:t>) для анализа общественных явлений и их изменений</a:t>
            </a:r>
            <a:r>
              <a:rPr lang="ru-RU" dirty="0" smtClean="0">
                <a:latin typeface="Times New Roman" pitchFamily="18" charset="0"/>
                <a:cs typeface="Times New Roman" pitchFamily="18" charset="0"/>
              </a:rPr>
              <a:t>.</a:t>
            </a:r>
          </a:p>
          <a:p>
            <a:pPr algn="just"/>
            <a:r>
              <a:rPr lang="ru-RU" dirty="0" smtClean="0">
                <a:latin typeface="Times New Roman" pitchFamily="18" charset="0"/>
                <a:cs typeface="Times New Roman" pitchFamily="18" charset="0"/>
              </a:rPr>
              <a:t>В </a:t>
            </a:r>
            <a:r>
              <a:rPr lang="ru-RU" dirty="0" smtClean="0">
                <a:latin typeface="Times New Roman" pitchFamily="18" charset="0"/>
                <a:cs typeface="Times New Roman" pitchFamily="18" charset="0"/>
              </a:rPr>
              <a:t>1958 работавший в университете Калифорнии (</a:t>
            </a:r>
            <a:r>
              <a:rPr lang="ru-RU" dirty="0" err="1" smtClean="0">
                <a:latin typeface="Times New Roman" pitchFamily="18" charset="0"/>
                <a:cs typeface="Times New Roman" pitchFamily="18" charset="0"/>
              </a:rPr>
              <a:t>Лос-Анжелес</a:t>
            </a:r>
            <a:r>
              <a:rPr lang="ru-RU" dirty="0" smtClean="0">
                <a:latin typeface="Times New Roman" pitchFamily="18" charset="0"/>
                <a:cs typeface="Times New Roman" pitchFamily="18" charset="0"/>
              </a:rPr>
              <a:t>, США) психоаналитик Роберт </a:t>
            </a:r>
            <a:r>
              <a:rPr lang="ru-RU" dirty="0" err="1" smtClean="0">
                <a:latin typeface="Times New Roman" pitchFamily="18" charset="0"/>
                <a:cs typeface="Times New Roman" pitchFamily="18" charset="0"/>
              </a:rPr>
              <a:t>Столлер</a:t>
            </a:r>
            <a:r>
              <a:rPr lang="ru-RU" dirty="0" smtClean="0">
                <a:latin typeface="Times New Roman" pitchFamily="18" charset="0"/>
                <a:cs typeface="Times New Roman" pitchFamily="18" charset="0"/>
              </a:rPr>
              <a:t> ввел в науку термин «</a:t>
            </a:r>
            <a:r>
              <a:rPr lang="ru-RU" dirty="0" err="1" smtClean="0">
                <a:latin typeface="Times New Roman" pitchFamily="18" charset="0"/>
                <a:cs typeface="Times New Roman" pitchFamily="18" charset="0"/>
              </a:rPr>
              <a:t>гендер</a:t>
            </a:r>
            <a:r>
              <a:rPr lang="ru-RU" dirty="0" smtClean="0">
                <a:latin typeface="Times New Roman" pitchFamily="18" charset="0"/>
                <a:cs typeface="Times New Roman" pitchFamily="18" charset="0"/>
              </a:rPr>
              <a:t>» (социальные проявления принадлежности к полу или «социальный пол»). В 1963 он выступил на конгрессе психоаналитиков в Стокгольме, сделав доклад о понятии </a:t>
            </a:r>
            <a:r>
              <a:rPr lang="ru-RU" dirty="0" err="1" smtClean="0">
                <a:latin typeface="Times New Roman" pitchFamily="18" charset="0"/>
                <a:cs typeface="Times New Roman" pitchFamily="18" charset="0"/>
              </a:rPr>
              <a:t>социополового</a:t>
            </a:r>
            <a:r>
              <a:rPr lang="ru-RU" dirty="0" smtClean="0">
                <a:latin typeface="Times New Roman" pitchFamily="18" charset="0"/>
                <a:cs typeface="Times New Roman" pitchFamily="18" charset="0"/>
              </a:rPr>
              <a:t> (или – как он назвал его – </a:t>
            </a:r>
            <a:r>
              <a:rPr lang="ru-RU" dirty="0" err="1" smtClean="0">
                <a:latin typeface="Times New Roman" pitchFamily="18" charset="0"/>
                <a:cs typeface="Times New Roman" pitchFamily="18" charset="0"/>
              </a:rPr>
              <a:t>гендерного</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самоосознания</a:t>
            </a:r>
            <a:r>
              <a:rPr lang="ru-RU" dirty="0" smtClean="0">
                <a:latin typeface="Times New Roman" pitchFamily="18" charset="0"/>
                <a:cs typeface="Times New Roman" pitchFamily="18" charset="0"/>
              </a:rPr>
              <a:t>. Его концепция строилась на разделении «биологического» и «культурного»: изучение пола (англ. – </a:t>
            </a:r>
            <a:r>
              <a:rPr lang="ru-RU" i="1" dirty="0" err="1" smtClean="0">
                <a:latin typeface="Times New Roman" pitchFamily="18" charset="0"/>
                <a:cs typeface="Times New Roman" pitchFamily="18" charset="0"/>
              </a:rPr>
              <a:t>sex</a:t>
            </a:r>
            <a:r>
              <a:rPr lang="ru-RU" dirty="0" smtClean="0">
                <a:latin typeface="Times New Roman" pitchFamily="18" charset="0"/>
                <a:cs typeface="Times New Roman" pitchFamily="18" charset="0"/>
              </a:rPr>
              <a:t>), считал </a:t>
            </a:r>
            <a:r>
              <a:rPr lang="ru-RU" dirty="0" err="1" smtClean="0">
                <a:latin typeface="Times New Roman" pitchFamily="18" charset="0"/>
                <a:cs typeface="Times New Roman" pitchFamily="18" charset="0"/>
              </a:rPr>
              <a:t>Р.Столер</a:t>
            </a:r>
            <a:r>
              <a:rPr lang="ru-RU" dirty="0" smtClean="0">
                <a:latin typeface="Times New Roman" pitchFamily="18" charset="0"/>
                <a:cs typeface="Times New Roman" pitchFamily="18" charset="0"/>
              </a:rPr>
              <a:t>, является предметной областью биологии и физиологии, а анализ </a:t>
            </a:r>
            <a:r>
              <a:rPr lang="ru-RU" dirty="0" err="1" smtClean="0">
                <a:latin typeface="Times New Roman" pitchFamily="18" charset="0"/>
                <a:cs typeface="Times New Roman" pitchFamily="18" charset="0"/>
              </a:rPr>
              <a:t>гендера</a:t>
            </a:r>
            <a:r>
              <a:rPr lang="ru-RU" dirty="0" smtClean="0">
                <a:latin typeface="Times New Roman" pitchFamily="18" charset="0"/>
                <a:cs typeface="Times New Roman" pitchFamily="18" charset="0"/>
              </a:rPr>
              <a:t> (англ. – </a:t>
            </a:r>
            <a:r>
              <a:rPr lang="ru-RU" i="1" dirty="0" err="1" smtClean="0">
                <a:latin typeface="Times New Roman" pitchFamily="18" charset="0"/>
                <a:cs typeface="Times New Roman" pitchFamily="18" charset="0"/>
              </a:rPr>
              <a:t>gender</a:t>
            </a:r>
            <a:r>
              <a:rPr lang="ru-RU" dirty="0" smtClean="0">
                <a:latin typeface="Times New Roman" pitchFamily="18" charset="0"/>
                <a:cs typeface="Times New Roman" pitchFamily="18" charset="0"/>
              </a:rPr>
              <a:t>) – может быть рассмотрен как предметная область исследований психологов и социологов, анализа культурно-исторических явлений. Предложение </a:t>
            </a:r>
            <a:r>
              <a:rPr lang="ru-RU" dirty="0" err="1" smtClean="0">
                <a:latin typeface="Times New Roman" pitchFamily="18" charset="0"/>
                <a:cs typeface="Times New Roman" pitchFamily="18" charset="0"/>
              </a:rPr>
              <a:t>Р.Столлера</a:t>
            </a:r>
            <a:r>
              <a:rPr lang="ru-RU" dirty="0" smtClean="0">
                <a:latin typeface="Times New Roman" pitchFamily="18" charset="0"/>
                <a:cs typeface="Times New Roman" pitchFamily="18" charset="0"/>
              </a:rPr>
              <a:t> о разведении биологической и культурной составляющих в изучении вопросов, связанных с полом, и дало толчок формированию особого направления в современном гуманитарном знании – </a:t>
            </a:r>
            <a:r>
              <a:rPr lang="ru-RU" dirty="0" err="1" smtClean="0">
                <a:latin typeface="Times New Roman" pitchFamily="18" charset="0"/>
                <a:cs typeface="Times New Roman" pitchFamily="18" charset="0"/>
              </a:rPr>
              <a:t>гендерным</a:t>
            </a:r>
            <a:r>
              <a:rPr lang="ru-RU" dirty="0" smtClean="0">
                <a:latin typeface="Times New Roman" pitchFamily="18" charset="0"/>
                <a:cs typeface="Times New Roman" pitchFamily="18" charset="0"/>
              </a:rPr>
              <a:t> исследованиям.</a:t>
            </a:r>
          </a:p>
          <a:p>
            <a:pPr algn="just"/>
            <a:r>
              <a:rPr lang="ru-RU" dirty="0" smtClean="0">
                <a:latin typeface="Times New Roman" pitchFamily="18" charset="0"/>
                <a:cs typeface="Times New Roman" pitchFamily="18" charset="0"/>
              </a:rPr>
              <a:t>Благодаря их появлению и развитию пол в социальной теории рассматривается как инструмент социальной детерминации и стратификации (наравне с классом, этносом, </a:t>
            </a:r>
            <a:r>
              <a:rPr lang="ru-RU" dirty="0" err="1" smtClean="0">
                <a:latin typeface="Times New Roman" pitchFamily="18" charset="0"/>
                <a:cs typeface="Times New Roman" pitchFamily="18" charset="0"/>
              </a:rPr>
              <a:t>конфессией</a:t>
            </a:r>
            <a:r>
              <a:rPr lang="ru-RU" dirty="0" smtClean="0">
                <a:latin typeface="Times New Roman" pitchFamily="18" charset="0"/>
                <a:cs typeface="Times New Roman" pitchFamily="18" charset="0"/>
              </a:rPr>
              <a:t>, культурой), а актуальные социальные проблемы – власть, насилие, самосознание, свобода – предстают как проблемы, связанные с принадлежностью к определенному полу. Проблемы сущности человека, смысла и предназначения получили благодаря </a:t>
            </a:r>
            <a:r>
              <a:rPr lang="ru-RU" dirty="0" err="1" smtClean="0">
                <a:latin typeface="Times New Roman" pitchFamily="18" charset="0"/>
                <a:cs typeface="Times New Roman" pitchFamily="18" charset="0"/>
              </a:rPr>
              <a:t>гендерным</a:t>
            </a:r>
            <a:r>
              <a:rPr lang="ru-RU" dirty="0" smtClean="0">
                <a:latin typeface="Times New Roman" pitchFamily="18" charset="0"/>
                <a:cs typeface="Times New Roman" pitchFamily="18" charset="0"/>
              </a:rPr>
              <a:t> исследованиям </a:t>
            </a:r>
            <a:r>
              <a:rPr lang="ru-RU" dirty="0" err="1" smtClean="0">
                <a:latin typeface="Times New Roman" pitchFamily="18" charset="0"/>
                <a:cs typeface="Times New Roman" pitchFamily="18" charset="0"/>
              </a:rPr>
              <a:t>гендерное</a:t>
            </a:r>
            <a:r>
              <a:rPr lang="ru-RU" dirty="0" smtClean="0">
                <a:latin typeface="Times New Roman" pitchFamily="18" charset="0"/>
                <a:cs typeface="Times New Roman" pitchFamily="18" charset="0"/>
              </a:rPr>
              <a:t> измерение, представ как связанные с социально-половыми (</a:t>
            </a:r>
            <a:r>
              <a:rPr lang="ru-RU" dirty="0" err="1" smtClean="0">
                <a:latin typeface="Times New Roman" pitchFamily="18" charset="0"/>
                <a:cs typeface="Times New Roman" pitchFamily="18" charset="0"/>
              </a:rPr>
              <a:t>гендерными</a:t>
            </a:r>
            <a:r>
              <a:rPr lang="ru-RU" dirty="0" smtClean="0">
                <a:latin typeface="Times New Roman" pitchFamily="18" charset="0"/>
                <a:cs typeface="Times New Roman" pitchFamily="18" charset="0"/>
              </a:rPr>
              <a:t>) ролями каждого индивида и существующей в любом обществе иерархии и дискриминации по признаку пола.</a:t>
            </a:r>
          </a:p>
          <a:p>
            <a:endParaRPr lang="ru-RU" dirty="0"/>
          </a:p>
        </p:txBody>
      </p:sp>
      <p:sp>
        <p:nvSpPr>
          <p:cNvPr id="3" name="Заголовок 2"/>
          <p:cNvSpPr>
            <a:spLocks noGrp="1"/>
          </p:cNvSpPr>
          <p:nvPr>
            <p:ph type="title"/>
          </p:nvPr>
        </p:nvSpPr>
        <p:spPr>
          <a:xfrm>
            <a:off x="457200" y="381000"/>
            <a:ext cx="8229600" cy="762000"/>
          </a:xfrm>
        </p:spPr>
        <p:txBody>
          <a:bodyPr>
            <a:noAutofit/>
          </a:bodyPr>
          <a:lstStyle/>
          <a:p>
            <a:r>
              <a:rPr lang="ru-RU" sz="2400" dirty="0" smtClean="0">
                <a:latin typeface="Times New Roman" pitchFamily="18" charset="0"/>
                <a:cs typeface="Times New Roman" pitchFamily="18" charset="0"/>
              </a:rPr>
              <a:t>Продолжение темы 1</a:t>
            </a:r>
            <a:br>
              <a:rPr lang="ru-RU" sz="2400" dirty="0" smtClean="0">
                <a:latin typeface="Times New Roman" pitchFamily="18" charset="0"/>
                <a:cs typeface="Times New Roman" pitchFamily="18" charset="0"/>
              </a:rPr>
            </a:br>
            <a:endParaRPr lang="ru-RU" sz="2400" dirty="0">
              <a:latin typeface="Times New Roman" pitchFamily="18" charset="0"/>
              <a:cs typeface="Times New Roman" pitchFamily="18"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fontScale="77500" lnSpcReduction="20000"/>
          </a:bodyPr>
          <a:lstStyle/>
          <a:p>
            <a:pPr algn="just"/>
            <a:r>
              <a:rPr lang="ru-RU" sz="2400" b="1" dirty="0" smtClean="0">
                <a:solidFill>
                  <a:srgbClr val="C00000"/>
                </a:solidFill>
                <a:latin typeface="Times New Roman" pitchFamily="18" charset="0"/>
                <a:cs typeface="Times New Roman" pitchFamily="18" charset="0"/>
              </a:rPr>
              <a:t>Мусульманская феминистка </a:t>
            </a:r>
            <a:r>
              <a:rPr lang="ru-RU" sz="2400" b="1" dirty="0" err="1" smtClean="0">
                <a:solidFill>
                  <a:srgbClr val="C00000"/>
                </a:solidFill>
                <a:latin typeface="Times New Roman" pitchFamily="18" charset="0"/>
                <a:cs typeface="Times New Roman" pitchFamily="18" charset="0"/>
              </a:rPr>
              <a:t>Аккагаз</a:t>
            </a:r>
            <a:r>
              <a:rPr lang="ru-RU" sz="2400" b="1" dirty="0" smtClean="0">
                <a:solidFill>
                  <a:srgbClr val="C00000"/>
                </a:solidFill>
                <a:latin typeface="Times New Roman" pitchFamily="18" charset="0"/>
                <a:cs typeface="Times New Roman" pitchFamily="18" charset="0"/>
              </a:rPr>
              <a:t> </a:t>
            </a:r>
            <a:r>
              <a:rPr lang="ru-RU" sz="2400" b="1" dirty="0" err="1" smtClean="0">
                <a:solidFill>
                  <a:srgbClr val="C00000"/>
                </a:solidFill>
                <a:latin typeface="Times New Roman" pitchFamily="18" charset="0"/>
                <a:cs typeface="Times New Roman" pitchFamily="18" charset="0"/>
              </a:rPr>
              <a:t>Досжанова</a:t>
            </a:r>
            <a:endParaRPr lang="ru-RU" sz="2400" b="1" dirty="0" smtClean="0">
              <a:solidFill>
                <a:srgbClr val="C00000"/>
              </a:solidFill>
              <a:latin typeface="Times New Roman" pitchFamily="18" charset="0"/>
              <a:cs typeface="Times New Roman" pitchFamily="18" charset="0"/>
            </a:endParaRPr>
          </a:p>
          <a:p>
            <a:pPr algn="just"/>
            <a:r>
              <a:rPr lang="en-US" sz="2400" b="1" dirty="0" smtClean="0">
                <a:solidFill>
                  <a:srgbClr val="C00000"/>
                </a:solidFill>
                <a:latin typeface="Times New Roman" pitchFamily="18" charset="0"/>
                <a:cs typeface="Times New Roman" pitchFamily="18" charset="0"/>
              </a:rPr>
              <a:t>http://www.women.kz/index.php/zhenskie-imena-v-istorii-kazakhstana/58-musulmanskaya-feministka-akkagaz-doszhanova </a:t>
            </a:r>
            <a:endParaRPr lang="ru-RU" sz="2400" b="1" dirty="0" smtClean="0">
              <a:solidFill>
                <a:srgbClr val="C00000"/>
              </a:solidFill>
              <a:latin typeface="Times New Roman" pitchFamily="18" charset="0"/>
              <a:cs typeface="Times New Roman" pitchFamily="18" charset="0"/>
            </a:endParaRPr>
          </a:p>
          <a:p>
            <a:pPr algn="ctr"/>
            <a:r>
              <a:rPr lang="ru-RU" b="1" dirty="0" smtClean="0"/>
              <a:t>Одна </a:t>
            </a:r>
            <a:r>
              <a:rPr lang="ru-RU" b="1" dirty="0" smtClean="0"/>
              <a:t>из первых</a:t>
            </a:r>
            <a:endParaRPr lang="ru-RU" dirty="0" smtClean="0"/>
          </a:p>
          <a:p>
            <a:pPr algn="just"/>
            <a:r>
              <a:rPr lang="ru-RU" dirty="0" smtClean="0"/>
              <a:t>К лидерам феминистского движения начала 20-го века относятся многие и наши соотечественницы – </a:t>
            </a:r>
            <a:r>
              <a:rPr lang="ru-RU" dirty="0" err="1" smtClean="0"/>
              <a:t>Гульсум</a:t>
            </a:r>
            <a:r>
              <a:rPr lang="ru-RU" dirty="0" smtClean="0"/>
              <a:t> </a:t>
            </a:r>
            <a:r>
              <a:rPr lang="ru-RU" dirty="0" err="1" smtClean="0"/>
              <a:t>Асфендиярова</a:t>
            </a:r>
            <a:r>
              <a:rPr lang="ru-RU" dirty="0" smtClean="0"/>
              <a:t>, родная сестра </a:t>
            </a:r>
            <a:r>
              <a:rPr lang="ru-RU" dirty="0" err="1" smtClean="0"/>
              <a:t>Санжара</a:t>
            </a:r>
            <a:r>
              <a:rPr lang="ru-RU" dirty="0" smtClean="0"/>
              <a:t> </a:t>
            </a:r>
            <a:r>
              <a:rPr lang="ru-RU" dirty="0" err="1" smtClean="0"/>
              <a:t>Асфендиярова</a:t>
            </a:r>
            <a:r>
              <a:rPr lang="ru-RU" dirty="0" smtClean="0"/>
              <a:t>, активного деятеля </a:t>
            </a:r>
            <a:r>
              <a:rPr lang="ru-RU" dirty="0" err="1" smtClean="0"/>
              <a:t>Алаш-Орды</a:t>
            </a:r>
            <a:r>
              <a:rPr lang="ru-RU" dirty="0" smtClean="0"/>
              <a:t> и </a:t>
            </a:r>
            <a:r>
              <a:rPr lang="ru-RU" dirty="0" err="1" smtClean="0"/>
              <a:t>Аккагаз</a:t>
            </a:r>
            <a:r>
              <a:rPr lang="ru-RU" dirty="0" smtClean="0"/>
              <a:t> </a:t>
            </a:r>
            <a:r>
              <a:rPr lang="ru-RU" dirty="0" err="1" smtClean="0"/>
              <a:t>Досжанова</a:t>
            </a:r>
            <a:r>
              <a:rPr lang="ru-RU" dirty="0" smtClean="0"/>
              <a:t>. Они были первыми, получившими высшее медицинское образование и ставшими дипломированными врачами.</a:t>
            </a:r>
          </a:p>
          <a:p>
            <a:pPr algn="just"/>
            <a:r>
              <a:rPr lang="ru-RU" dirty="0" smtClean="0"/>
              <a:t>На февральском московском съезде мусульман 1917 года было решено направить от каждого регионального объединения в высший исполнительный орган самоуправления мусульман хотя бы по одной женщине. Оказалось, что лишь казахская делегация решилась направить в совет женщину – </a:t>
            </a:r>
            <a:r>
              <a:rPr lang="ru-RU" dirty="0" err="1" smtClean="0"/>
              <a:t>Аккагаз</a:t>
            </a:r>
            <a:r>
              <a:rPr lang="ru-RU" dirty="0" smtClean="0"/>
              <a:t> </a:t>
            </a:r>
            <a:r>
              <a:rPr lang="ru-RU" dirty="0" err="1" smtClean="0"/>
              <a:t>Досжанову</a:t>
            </a:r>
            <a:r>
              <a:rPr lang="ru-RU" dirty="0" smtClean="0"/>
              <a:t>, избрание которой позже должен был подтвердить </a:t>
            </a:r>
            <a:r>
              <a:rPr lang="ru-RU" dirty="0" err="1" smtClean="0"/>
              <a:t>всеказахский</a:t>
            </a:r>
            <a:r>
              <a:rPr lang="ru-RU" dirty="0" smtClean="0"/>
              <a:t> съезд</a:t>
            </a:r>
            <a:r>
              <a:rPr lang="ru-RU" dirty="0" smtClean="0"/>
              <a:t>.</a:t>
            </a:r>
          </a:p>
          <a:p>
            <a:pPr algn="just"/>
            <a:endParaRPr lang="ru-RU" dirty="0" smtClean="0"/>
          </a:p>
          <a:p>
            <a:endParaRPr lang="ru-RU" dirty="0"/>
          </a:p>
        </p:txBody>
      </p:sp>
      <p:sp>
        <p:nvSpPr>
          <p:cNvPr id="3" name="Заголовок 2"/>
          <p:cNvSpPr>
            <a:spLocks noGrp="1"/>
          </p:cNvSpPr>
          <p:nvPr>
            <p:ph type="title"/>
          </p:nvPr>
        </p:nvSpPr>
        <p:spPr/>
        <p:txBody>
          <a:bodyPr/>
          <a:lstStyle/>
          <a:p>
            <a:r>
              <a:rPr lang="ru-RU" dirty="0" smtClean="0"/>
              <a:t>Продолжение темы 12</a:t>
            </a:r>
            <a:endParaRPr lang="ru-RU"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fontScale="55000" lnSpcReduction="20000"/>
          </a:bodyPr>
          <a:lstStyle/>
          <a:p>
            <a:pPr algn="just"/>
            <a:r>
              <a:rPr lang="ru-RU" b="1" dirty="0" smtClean="0">
                <a:latin typeface="Times New Roman" pitchFamily="18" charset="0"/>
                <a:cs typeface="Times New Roman" pitchFamily="18" charset="0"/>
              </a:rPr>
              <a:t>Национальная комиссия по делам женщин и семейно-демографической политике</a:t>
            </a:r>
          </a:p>
          <a:p>
            <a:pPr algn="just"/>
            <a:r>
              <a:rPr lang="ru-RU" dirty="0" smtClean="0">
                <a:latin typeface="Times New Roman" pitchFamily="18" charset="0"/>
                <a:cs typeface="Times New Roman" pitchFamily="18" charset="0"/>
              </a:rPr>
              <a:t>В 1995 году для поддержки института семьи, улучшения положения женщин и детей Глава государства, несмотря на сложный переходный период в жизни страны, создал Совет по проблемам семьи, женщин и демографической политике при Президенте Республики Казахстан. В 1998 году он был преобразован в Национальную комиссию по делам семьи и женщин при Президенте Республики Казахстан, с наделением ее более широкими правами и полномочиями. В соответствии с Указом Президента Республики Казахстан от 1 февраля 2006 года N 56 «О Национальной комиссии по делам семьи и </a:t>
            </a:r>
            <a:r>
              <a:rPr lang="ru-RU" dirty="0" err="1" smtClean="0">
                <a:latin typeface="Times New Roman" pitchFamily="18" charset="0"/>
                <a:cs typeface="Times New Roman" pitchFamily="18" charset="0"/>
              </a:rPr>
              <a:t>гендерной</a:t>
            </a:r>
            <a:r>
              <a:rPr lang="ru-RU" dirty="0" smtClean="0">
                <a:latin typeface="Times New Roman" pitchFamily="18" charset="0"/>
                <a:cs typeface="Times New Roman" pitchFamily="18" charset="0"/>
              </a:rPr>
              <a:t> политике при Президенте Республики Казахстан» образована Национальная комиссия по делам семьи и </a:t>
            </a:r>
            <a:r>
              <a:rPr lang="ru-RU" dirty="0" err="1" smtClean="0">
                <a:latin typeface="Times New Roman" pitchFamily="18" charset="0"/>
                <a:cs typeface="Times New Roman" pitchFamily="18" charset="0"/>
              </a:rPr>
              <a:t>гендерной</a:t>
            </a:r>
            <a:r>
              <a:rPr lang="ru-RU" dirty="0" smtClean="0">
                <a:latin typeface="Times New Roman" pitchFamily="18" charset="0"/>
                <a:cs typeface="Times New Roman" pitchFamily="18" charset="0"/>
              </a:rPr>
              <a:t> политике как консультативно-совещательный орган при Президенте Республики Казахстан.</a:t>
            </a:r>
          </a:p>
          <a:p>
            <a:pPr algn="just"/>
            <a:r>
              <a:rPr lang="ru-RU" dirty="0" smtClean="0">
                <a:latin typeface="Times New Roman" pitchFamily="18" charset="0"/>
                <a:cs typeface="Times New Roman" pitchFamily="18" charset="0"/>
              </a:rPr>
              <a:t>Аналогичные структуры были созданы при </a:t>
            </a:r>
            <a:r>
              <a:rPr lang="ru-RU" dirty="0" err="1" smtClean="0">
                <a:latin typeface="Times New Roman" pitchFamily="18" charset="0"/>
                <a:cs typeface="Times New Roman" pitchFamily="18" charset="0"/>
              </a:rPr>
              <a:t>акимах</a:t>
            </a:r>
            <a:r>
              <a:rPr lang="ru-RU" dirty="0" smtClean="0">
                <a:latin typeface="Times New Roman" pitchFamily="18" charset="0"/>
                <a:cs typeface="Times New Roman" pitchFamily="18" charset="0"/>
              </a:rPr>
              <a:t> областей, городов и районов.</a:t>
            </a:r>
          </a:p>
          <a:p>
            <a:pPr algn="just"/>
            <a:r>
              <a:rPr lang="ru-RU" dirty="0" smtClean="0">
                <a:latin typeface="Times New Roman" pitchFamily="18" charset="0"/>
                <a:cs typeface="Times New Roman" pitchFamily="18" charset="0"/>
              </a:rPr>
              <a:t>Сегодня такого солидного институционального механизма по делам семьи и женщин нет ни в одной стране СНГ, и это получило высокую оценку мирового сообщества.</a:t>
            </a:r>
          </a:p>
          <a:p>
            <a:pPr algn="just"/>
            <a:r>
              <a:rPr lang="ru-RU" dirty="0" smtClean="0">
                <a:latin typeface="Times New Roman" pitchFamily="18" charset="0"/>
                <a:cs typeface="Times New Roman" pitchFamily="18" charset="0"/>
              </a:rPr>
              <a:t>Национальная комиссия образована Указом Президента Республики Казахстан 22 декабря 1998 года № 4176 в качестве консультативно-совещательного органа при Главе государства для выработки наиболее эффективных мер по улучшению положения женщин, детей и семей, а также в целях защиты интересов семьи, обеспечения необходимых условий для участия женщин в политической, социальной, экономической и культурной жизни страны.</a:t>
            </a:r>
          </a:p>
          <a:p>
            <a:r>
              <a:rPr lang="ru-RU" b="1" dirty="0" smtClean="0">
                <a:solidFill>
                  <a:srgbClr val="C00000"/>
                </a:solidFill>
                <a:hlinkClick r:id="rId2"/>
              </a:rPr>
              <a:t>Положение о Национальной комиссии по делам семьи и </a:t>
            </a:r>
            <a:r>
              <a:rPr lang="ru-RU" b="1" dirty="0" err="1" smtClean="0">
                <a:solidFill>
                  <a:srgbClr val="C00000"/>
                </a:solidFill>
                <a:hlinkClick r:id="rId2"/>
              </a:rPr>
              <a:t>гендерной</a:t>
            </a:r>
            <a:r>
              <a:rPr lang="ru-RU" b="1" dirty="0" smtClean="0">
                <a:solidFill>
                  <a:srgbClr val="C00000"/>
                </a:solidFill>
                <a:hlinkClick r:id="rId2"/>
              </a:rPr>
              <a:t> политике при Президенте Республики Казахстан</a:t>
            </a:r>
            <a:endParaRPr lang="ru-RU" b="1" dirty="0" smtClean="0">
              <a:solidFill>
                <a:srgbClr val="C00000"/>
              </a:solidFill>
            </a:endParaRPr>
          </a:p>
          <a:p>
            <a:r>
              <a:rPr lang="ru-RU" b="1" dirty="0" smtClean="0">
                <a:solidFill>
                  <a:srgbClr val="C00000"/>
                </a:solidFill>
                <a:hlinkClick r:id="rId3"/>
              </a:rPr>
              <a:t>Указ Президента Республики Казахстан "О Национальной комиссии по делам семьи и </a:t>
            </a:r>
            <a:r>
              <a:rPr lang="ru-RU" b="1" dirty="0" err="1" smtClean="0">
                <a:solidFill>
                  <a:srgbClr val="C00000"/>
                </a:solidFill>
                <a:hlinkClick r:id="rId3"/>
              </a:rPr>
              <a:t>гендерной</a:t>
            </a:r>
            <a:r>
              <a:rPr lang="ru-RU" b="1" dirty="0" smtClean="0">
                <a:solidFill>
                  <a:srgbClr val="C00000"/>
                </a:solidFill>
                <a:hlinkClick r:id="rId3"/>
              </a:rPr>
              <a:t> политике"</a:t>
            </a:r>
            <a:endParaRPr lang="ru-RU" b="1" dirty="0" smtClean="0">
              <a:solidFill>
                <a:srgbClr val="C00000"/>
              </a:solidFill>
            </a:endParaRPr>
          </a:p>
          <a:p>
            <a:endParaRPr lang="ru-RU" dirty="0"/>
          </a:p>
        </p:txBody>
      </p:sp>
      <p:sp>
        <p:nvSpPr>
          <p:cNvPr id="3" name="Заголовок 2"/>
          <p:cNvSpPr>
            <a:spLocks noGrp="1"/>
          </p:cNvSpPr>
          <p:nvPr>
            <p:ph type="title"/>
          </p:nvPr>
        </p:nvSpPr>
        <p:spPr/>
        <p:txBody>
          <a:bodyPr/>
          <a:lstStyle/>
          <a:p>
            <a:r>
              <a:rPr lang="ru-RU" sz="4000" dirty="0" smtClean="0"/>
              <a:t>Продолжение  темы </a:t>
            </a:r>
            <a:r>
              <a:rPr lang="ru-RU" sz="4000" dirty="0" smtClean="0"/>
              <a:t>12</a:t>
            </a:r>
            <a:endParaRPr lang="ru-RU"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pPr algn="just"/>
            <a:r>
              <a:rPr lang="ru-RU" dirty="0" smtClean="0"/>
              <a:t>1 </a:t>
            </a:r>
            <a:r>
              <a:rPr lang="ru-RU" dirty="0" err="1" smtClean="0"/>
              <a:t>Г</a:t>
            </a:r>
            <a:r>
              <a:rPr lang="ru-RU" b="1" dirty="0" err="1" smtClean="0"/>
              <a:t>ендерные</a:t>
            </a:r>
            <a:r>
              <a:rPr lang="ru-RU" b="1" dirty="0" smtClean="0"/>
              <a:t> </a:t>
            </a:r>
            <a:r>
              <a:rPr lang="ru-RU" b="1" dirty="0" smtClean="0"/>
              <a:t>исследования в эпоху глобализации (конец 90-х годов – настоящее время</a:t>
            </a:r>
            <a:r>
              <a:rPr lang="ru-RU" b="1" dirty="0" smtClean="0"/>
              <a:t>)</a:t>
            </a:r>
          </a:p>
          <a:p>
            <a:pPr algn="just"/>
            <a:r>
              <a:rPr lang="ru-RU" b="1" dirty="0" smtClean="0"/>
              <a:t>2 </a:t>
            </a:r>
            <a:r>
              <a:rPr lang="ru-RU" dirty="0" smtClean="0"/>
              <a:t>Принципы современных </a:t>
            </a:r>
            <a:r>
              <a:rPr lang="ru-RU" dirty="0" err="1" smtClean="0"/>
              <a:t>гендерных</a:t>
            </a:r>
            <a:r>
              <a:rPr lang="ru-RU" dirty="0" smtClean="0"/>
              <a:t> </a:t>
            </a:r>
            <a:r>
              <a:rPr lang="ru-RU" dirty="0" smtClean="0"/>
              <a:t>исследований</a:t>
            </a:r>
          </a:p>
          <a:p>
            <a:pPr algn="just"/>
            <a:endParaRPr lang="ru-RU" b="1" dirty="0" smtClean="0"/>
          </a:p>
          <a:p>
            <a:pPr algn="just"/>
            <a:r>
              <a:rPr lang="ru-RU" b="1" dirty="0" smtClean="0"/>
              <a:t>Цель  - </a:t>
            </a:r>
            <a:r>
              <a:rPr lang="ru-RU" b="1" dirty="0" smtClean="0"/>
              <a:t> </a:t>
            </a:r>
            <a:r>
              <a:rPr lang="ru-RU" b="1" dirty="0" smtClean="0"/>
              <a:t>обрисовать портрет и охарактеризовать               </a:t>
            </a:r>
            <a:r>
              <a:rPr lang="ru-RU" b="1" dirty="0" err="1" smtClean="0"/>
              <a:t>гендерное</a:t>
            </a:r>
            <a:r>
              <a:rPr lang="ru-RU" b="1" dirty="0" smtClean="0"/>
              <a:t> сообщество 21 века</a:t>
            </a:r>
          </a:p>
        </p:txBody>
      </p:sp>
      <p:sp>
        <p:nvSpPr>
          <p:cNvPr id="3" name="Заголовок 2"/>
          <p:cNvSpPr>
            <a:spLocks noGrp="1"/>
          </p:cNvSpPr>
          <p:nvPr>
            <p:ph type="title"/>
          </p:nvPr>
        </p:nvSpPr>
        <p:spPr/>
        <p:txBody>
          <a:bodyPr>
            <a:normAutofit fontScale="90000"/>
          </a:bodyPr>
          <a:lstStyle/>
          <a:p>
            <a:r>
              <a:rPr lang="ru-RU" sz="2800" b="1" dirty="0" smtClean="0"/>
              <a:t>Лекция</a:t>
            </a:r>
            <a:r>
              <a:rPr lang="kk-KZ" sz="2800" b="1" dirty="0" smtClean="0"/>
              <a:t> 13. </a:t>
            </a:r>
            <a:r>
              <a:rPr lang="ru-RU" sz="2800" dirty="0" smtClean="0"/>
              <a:t>Современная идеология </a:t>
            </a:r>
            <a:r>
              <a:rPr lang="ru-RU" sz="2800" dirty="0" err="1" smtClean="0"/>
              <a:t>гендерных</a:t>
            </a:r>
            <a:r>
              <a:rPr lang="ru-RU" sz="2800" dirty="0" smtClean="0"/>
              <a:t> исследований. </a:t>
            </a:r>
            <a:br>
              <a:rPr lang="ru-RU" sz="2800" dirty="0" smtClean="0"/>
            </a:br>
            <a:endParaRPr lang="ru-RU" sz="2800" dirty="0">
              <a:latin typeface="Times New Roman" pitchFamily="18" charset="0"/>
              <a:cs typeface="Times New Roman" pitchFamily="18"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fontScale="47500" lnSpcReduction="20000"/>
          </a:bodyPr>
          <a:lstStyle/>
          <a:p>
            <a:pPr algn="just"/>
            <a:r>
              <a:rPr lang="ru-RU" dirty="0" smtClean="0"/>
              <a:t>В последнее время </a:t>
            </a:r>
            <a:r>
              <a:rPr lang="ru-RU" dirty="0" err="1" smtClean="0"/>
              <a:t>гендерные</a:t>
            </a:r>
            <a:r>
              <a:rPr lang="ru-RU" dirty="0" smtClean="0"/>
              <a:t> исследования стали признанным направлением развития гуманитарного знания не только в США и Западной Европе, но и в странах Африки, Азии, Восточной Европы, России, на постсоветском пространстве. Это связано с ростом внимания к проблемам женщин, имеющим международный характер. Регулярные международные летние и зимние «школы», «институты», конференции, конгрессы, проводимые при поддержке женских организаций, собирают сотни слушателей. Образовательные программы приобрели глобальную ориентацию, в особенности те из них, которые ориентированы на страны третьего мира. Они делают акцент на политических вопросах, проблемах дискриминации женщин и сексуальных меньшинств на рынке труда, на проблемах милитаризма, беженцев, репродуктивных прав, семьи.</a:t>
            </a:r>
          </a:p>
          <a:p>
            <a:pPr algn="just"/>
            <a:r>
              <a:rPr lang="ru-RU" dirty="0" smtClean="0"/>
              <a:t>Несмотря на то, что единой идеологической позиции, которая бы объединяла большинство </a:t>
            </a:r>
            <a:r>
              <a:rPr lang="ru-RU" dirty="0" err="1" smtClean="0"/>
              <a:t>гендерологов</a:t>
            </a:r>
            <a:r>
              <a:rPr lang="ru-RU" dirty="0" smtClean="0"/>
              <a:t>, нет (как нет и единого идейного основания у мирового феминизма, его направления </a:t>
            </a:r>
            <a:r>
              <a:rPr lang="ru-RU" dirty="0" err="1" smtClean="0"/>
              <a:t>развнозначны</a:t>
            </a:r>
            <a:r>
              <a:rPr lang="ru-RU" dirty="0" smtClean="0"/>
              <a:t> и различны), все большее значение приобретают «Международные сети </a:t>
            </a:r>
            <a:r>
              <a:rPr lang="ru-RU" dirty="0" err="1" smtClean="0"/>
              <a:t>гендерных</a:t>
            </a:r>
            <a:r>
              <a:rPr lang="ru-RU" dirty="0" smtClean="0"/>
              <a:t> исследований» – списки адресов электронной рассылки, которые позволяют объединиться исследователям во всем мире, изучающим определенную тему или вдохновленных одним проектом. Одна из самых известных таких Сетей в Восточной Европе поддерживается Фондом Дж.Сороса и связана с Программой «</a:t>
            </a:r>
            <a:r>
              <a:rPr lang="ru-RU" dirty="0" err="1" smtClean="0"/>
              <a:t>Гендер</a:t>
            </a:r>
            <a:r>
              <a:rPr lang="ru-RU" dirty="0" smtClean="0"/>
              <a:t> и культура» Центрально-Европейского университета в Будапеште. Самая же крупная и мощная из сетей организована при </a:t>
            </a:r>
            <a:r>
              <a:rPr lang="ru-RU" dirty="0" err="1" smtClean="0"/>
              <a:t>Гендерном</a:t>
            </a:r>
            <a:r>
              <a:rPr lang="ru-RU" dirty="0" smtClean="0"/>
              <a:t> институте Лондонской школы экономики в 1996. В числе своих задач она перечисляет следующие: поддерживать проекты </a:t>
            </a:r>
            <a:r>
              <a:rPr lang="ru-RU" dirty="0" err="1" smtClean="0"/>
              <a:t>гендерных</a:t>
            </a:r>
            <a:r>
              <a:rPr lang="ru-RU" dirty="0" smtClean="0"/>
              <a:t> исследований; развивать теории этики, справедливости демократии с учетом </a:t>
            </a:r>
            <a:r>
              <a:rPr lang="ru-RU" dirty="0" err="1" smtClean="0"/>
              <a:t>гендерного</a:t>
            </a:r>
            <a:r>
              <a:rPr lang="ru-RU" dirty="0" smtClean="0"/>
              <a:t> фактора; расширять перспективы социальной политики, включая в круг ее внимания тех, кто был несправедливо обойден защитой (в том числе не только женщин, но и сексуальные меньшинства). Среди проектов лондонской Международной сети </a:t>
            </a:r>
            <a:r>
              <a:rPr lang="ru-RU" dirty="0" err="1" smtClean="0"/>
              <a:t>гендерных</a:t>
            </a:r>
            <a:r>
              <a:rPr lang="ru-RU" dirty="0" smtClean="0"/>
              <a:t> исследований – «</a:t>
            </a:r>
            <a:r>
              <a:rPr lang="ru-RU" dirty="0" err="1" smtClean="0"/>
              <a:t>Гендер</a:t>
            </a:r>
            <a:r>
              <a:rPr lang="ru-RU" dirty="0" smtClean="0"/>
              <a:t> и социальная философия», «Коллективные идентичности и </a:t>
            </a:r>
            <a:r>
              <a:rPr lang="ru-RU" dirty="0" err="1" smtClean="0"/>
              <a:t>гендер</a:t>
            </a:r>
            <a:r>
              <a:rPr lang="ru-RU" dirty="0" smtClean="0"/>
              <a:t>», «Равные возможности и образование в течение всей жизни». Основной принцип деятельности – триединство этики, теории и практики.</a:t>
            </a:r>
          </a:p>
          <a:p>
            <a:r>
              <a:rPr lang="ru-RU" b="1" dirty="0" smtClean="0">
                <a:solidFill>
                  <a:srgbClr val="C00000"/>
                </a:solidFill>
              </a:rPr>
              <a:t>Материалы в Интернете: </a:t>
            </a:r>
            <a:r>
              <a:rPr lang="ru-RU" b="1" dirty="0" err="1" smtClean="0">
                <a:solidFill>
                  <a:srgbClr val="C00000"/>
                </a:solidFill>
              </a:rPr>
              <a:t>Women</a:t>
            </a:r>
            <a:r>
              <a:rPr lang="ru-RU" b="1" dirty="0" smtClean="0">
                <a:solidFill>
                  <a:srgbClr val="C00000"/>
                </a:solidFill>
              </a:rPr>
              <a:t> </a:t>
            </a:r>
            <a:r>
              <a:rPr lang="ru-RU" b="1" dirty="0" err="1" smtClean="0">
                <a:solidFill>
                  <a:srgbClr val="C00000"/>
                </a:solidFill>
              </a:rPr>
              <a:t>Studies</a:t>
            </a:r>
            <a:r>
              <a:rPr lang="ru-RU" b="1" dirty="0" smtClean="0">
                <a:solidFill>
                  <a:srgbClr val="C00000"/>
                </a:solidFill>
              </a:rPr>
              <a:t> </a:t>
            </a:r>
            <a:r>
              <a:rPr lang="ru-RU" b="1" dirty="0" err="1" smtClean="0">
                <a:solidFill>
                  <a:srgbClr val="C00000"/>
                </a:solidFill>
              </a:rPr>
              <a:t>in</a:t>
            </a:r>
            <a:r>
              <a:rPr lang="ru-RU" b="1" dirty="0" smtClean="0">
                <a:solidFill>
                  <a:srgbClr val="C00000"/>
                </a:solidFill>
              </a:rPr>
              <a:t> </a:t>
            </a:r>
            <a:r>
              <a:rPr lang="ru-RU" b="1" dirty="0" err="1" smtClean="0">
                <a:solidFill>
                  <a:srgbClr val="C00000"/>
                </a:solidFill>
              </a:rPr>
              <a:t>Europe</a:t>
            </a:r>
            <a:r>
              <a:rPr lang="ru-RU" b="1" dirty="0" smtClean="0">
                <a:solidFill>
                  <a:srgbClr val="C00000"/>
                </a:solidFill>
              </a:rPr>
              <a:t> // http://women-www.uia.ac.be/women/noise/index/html</a:t>
            </a:r>
          </a:p>
          <a:p>
            <a:r>
              <a:rPr lang="ru-RU" b="1" dirty="0" err="1" smtClean="0">
                <a:solidFill>
                  <a:srgbClr val="C00000"/>
                </a:solidFill>
              </a:rPr>
              <a:t>Women's</a:t>
            </a:r>
            <a:r>
              <a:rPr lang="ru-RU" b="1" dirty="0" smtClean="0">
                <a:solidFill>
                  <a:srgbClr val="C00000"/>
                </a:solidFill>
              </a:rPr>
              <a:t> </a:t>
            </a:r>
            <a:r>
              <a:rPr lang="ru-RU" b="1" dirty="0" err="1" smtClean="0">
                <a:solidFill>
                  <a:srgbClr val="C00000"/>
                </a:solidFill>
              </a:rPr>
              <a:t>Programm</a:t>
            </a:r>
            <a:r>
              <a:rPr lang="ru-RU" b="1" dirty="0" smtClean="0">
                <a:solidFill>
                  <a:srgbClr val="C00000"/>
                </a:solidFill>
              </a:rPr>
              <a:t>: http://www.soros.org/wp</a:t>
            </a:r>
          </a:p>
          <a:p>
            <a:r>
              <a:rPr lang="ru-RU" b="1" i="1" dirty="0" smtClean="0">
                <a:solidFill>
                  <a:srgbClr val="C00000"/>
                </a:solidFill>
              </a:rPr>
              <a:t>Наталья Пушкарева</a:t>
            </a:r>
            <a:endParaRPr lang="ru-RU" b="1" dirty="0">
              <a:solidFill>
                <a:srgbClr val="C00000"/>
              </a:solidFill>
            </a:endParaRPr>
          </a:p>
        </p:txBody>
      </p:sp>
      <p:sp>
        <p:nvSpPr>
          <p:cNvPr id="3" name="Заголовок 2"/>
          <p:cNvSpPr>
            <a:spLocks noGrp="1"/>
          </p:cNvSpPr>
          <p:nvPr>
            <p:ph type="title"/>
          </p:nvPr>
        </p:nvSpPr>
        <p:spPr/>
        <p:txBody>
          <a:bodyPr/>
          <a:lstStyle/>
          <a:p>
            <a:r>
              <a:rPr lang="ru-RU" sz="4000" dirty="0" smtClean="0"/>
              <a:t>Продолжение  темы </a:t>
            </a:r>
            <a:r>
              <a:rPr lang="ru-RU" sz="4000" dirty="0" smtClean="0"/>
              <a:t>13</a:t>
            </a:r>
            <a:endParaRPr lang="ru-RU"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990600"/>
            <a:ext cx="8229600" cy="5105400"/>
          </a:xfrm>
        </p:spPr>
        <p:txBody>
          <a:bodyPr>
            <a:normAutofit fontScale="47500" lnSpcReduction="20000"/>
          </a:bodyPr>
          <a:lstStyle/>
          <a:p>
            <a:pPr algn="just"/>
            <a:r>
              <a:rPr lang="ru-RU" dirty="0" smtClean="0">
                <a:latin typeface="Times New Roman" pitchFamily="18" charset="0"/>
                <a:cs typeface="Times New Roman" pitchFamily="18" charset="0"/>
              </a:rPr>
              <a:t>Принципы современных </a:t>
            </a:r>
            <a:r>
              <a:rPr lang="ru-RU" dirty="0" err="1" smtClean="0">
                <a:latin typeface="Times New Roman" pitchFamily="18" charset="0"/>
                <a:cs typeface="Times New Roman" pitchFamily="18" charset="0"/>
              </a:rPr>
              <a:t>гендерных</a:t>
            </a:r>
            <a:r>
              <a:rPr lang="ru-RU" dirty="0" smtClean="0">
                <a:latin typeface="Times New Roman" pitchFamily="18" charset="0"/>
                <a:cs typeface="Times New Roman" pitchFamily="18" charset="0"/>
              </a:rPr>
              <a:t> исследований основаны на открытом признании личной ангажированности ученого, его вовлеченности в движение за </a:t>
            </a:r>
            <a:r>
              <a:rPr lang="ru-RU" dirty="0" err="1" smtClean="0">
                <a:latin typeface="Times New Roman" pitchFamily="18" charset="0"/>
                <a:cs typeface="Times New Roman" pitchFamily="18" charset="0"/>
              </a:rPr>
              <a:t>гендерное</a:t>
            </a:r>
            <a:r>
              <a:rPr lang="ru-RU" dirty="0" smtClean="0">
                <a:latin typeface="Times New Roman" pitchFamily="18" charset="0"/>
                <a:cs typeface="Times New Roman" pitchFamily="18" charset="0"/>
              </a:rPr>
              <a:t> равенство. Основная и наиболее влиятельная часть </a:t>
            </a:r>
            <a:r>
              <a:rPr lang="ru-RU" dirty="0" err="1" smtClean="0">
                <a:latin typeface="Times New Roman" pitchFamily="18" charset="0"/>
                <a:cs typeface="Times New Roman" pitchFamily="18" charset="0"/>
              </a:rPr>
              <a:t>гендерного</a:t>
            </a:r>
            <a:r>
              <a:rPr lang="ru-RU" dirty="0" smtClean="0">
                <a:latin typeface="Times New Roman" pitchFamily="18" charset="0"/>
                <a:cs typeface="Times New Roman" pitchFamily="18" charset="0"/>
              </a:rPr>
              <a:t> сообщества начала 21 в. полагает, что причисление того или иного ученого к </a:t>
            </a:r>
            <a:r>
              <a:rPr lang="ru-RU" dirty="0" err="1" smtClean="0">
                <a:latin typeface="Times New Roman" pitchFamily="18" charset="0"/>
                <a:cs typeface="Times New Roman" pitchFamily="18" charset="0"/>
              </a:rPr>
              <a:t>гендерологам</a:t>
            </a:r>
            <a:r>
              <a:rPr lang="ru-RU" dirty="0" smtClean="0">
                <a:latin typeface="Times New Roman" pitchFamily="18" charset="0"/>
                <a:cs typeface="Times New Roman" pitchFamily="18" charset="0"/>
              </a:rPr>
              <a:t> – означает его ясно выраженное согласие с феминистской перспективой. Среди задач, которые ставят те, кто использует </a:t>
            </a:r>
            <a:r>
              <a:rPr lang="ru-RU" dirty="0" err="1" smtClean="0">
                <a:latin typeface="Times New Roman" pitchFamily="18" charset="0"/>
                <a:cs typeface="Times New Roman" pitchFamily="18" charset="0"/>
              </a:rPr>
              <a:t>гендерный</a:t>
            </a:r>
            <a:r>
              <a:rPr lang="ru-RU" dirty="0" smtClean="0">
                <a:latin typeface="Times New Roman" pitchFamily="18" charset="0"/>
                <a:cs typeface="Times New Roman" pitchFamily="18" charset="0"/>
              </a:rPr>
              <a:t> подход к анализу социальных явлений, можно выделить: (1) преодоление </a:t>
            </a:r>
            <a:r>
              <a:rPr lang="ru-RU" dirty="0" err="1" smtClean="0">
                <a:latin typeface="Times New Roman" pitchFamily="18" charset="0"/>
                <a:cs typeface="Times New Roman" pitchFamily="18" charset="0"/>
              </a:rPr>
              <a:t>андроцентризма</a:t>
            </a:r>
            <a:r>
              <a:rPr lang="ru-RU" dirty="0" smtClean="0">
                <a:latin typeface="Times New Roman" pitchFamily="18" charset="0"/>
                <a:cs typeface="Times New Roman" pitchFamily="18" charset="0"/>
              </a:rPr>
              <a:t>, категорический отказ от «смешения» мужских и женских </a:t>
            </a:r>
            <a:r>
              <a:rPr lang="ru-RU" dirty="0" err="1" smtClean="0">
                <a:latin typeface="Times New Roman" pitchFamily="18" charset="0"/>
                <a:cs typeface="Times New Roman" pitchFamily="18" charset="0"/>
              </a:rPr>
              <a:t>нарративов</a:t>
            </a:r>
            <a:r>
              <a:rPr lang="ru-RU" dirty="0" smtClean="0">
                <a:latin typeface="Times New Roman" pitchFamily="18" charset="0"/>
                <a:cs typeface="Times New Roman" pitchFamily="18" charset="0"/>
              </a:rPr>
              <a:t> при реконструкции жизни отдельных этносов; (2) неформальное внимание к </a:t>
            </a:r>
            <a:r>
              <a:rPr lang="ru-RU" dirty="0" err="1" smtClean="0">
                <a:latin typeface="Times New Roman" pitchFamily="18" charset="0"/>
                <a:cs typeface="Times New Roman" pitchFamily="18" charset="0"/>
              </a:rPr>
              <a:t>гендерным</a:t>
            </a:r>
            <a:r>
              <a:rPr lang="ru-RU" dirty="0" smtClean="0">
                <a:latin typeface="Times New Roman" pitchFamily="18" charset="0"/>
                <a:cs typeface="Times New Roman" pitchFamily="18" charset="0"/>
              </a:rPr>
              <a:t> различиям, раздельное изложение жизненных практик мужчин и женщин, (3) отдельное документирование мужских и женских жизней и практик при анализе образа жизни любого этноса; (4) специальное исследование всех видов социальных практик женских сообществ и позиционирование женщин как «ключевых информаторов»; (5) особое внимание – анализу женского/мужского опыта с точки зрения самих его носительниц/носителей, их жизненной перспективы, взгляд на респондентов «снизу» и «изнутри» (</a:t>
            </a:r>
            <a:r>
              <a:rPr lang="ru-RU" dirty="0" err="1" smtClean="0">
                <a:latin typeface="Times New Roman" pitchFamily="18" charset="0"/>
                <a:cs typeface="Times New Roman" pitchFamily="18" charset="0"/>
              </a:rPr>
              <a:t>insiding</a:t>
            </a:r>
            <a:r>
              <a:rPr lang="ru-RU" dirty="0" smtClean="0">
                <a:latin typeface="Times New Roman" pitchFamily="18" charset="0"/>
                <a:cs typeface="Times New Roman" pitchFamily="18" charset="0"/>
              </a:rPr>
              <a:t>), а не «сверху», с позиций умудренного носителя высших истин; (6) концептуализация женского/мужского поведения как влияния разных социальных и исторических контекстов; (7) умение прислушиваться к собственным эмоциональным реакциям, сопоставлять свой жизненный опыт с опытом информатора (проблема «доверия» своим эмоциям, а не элиминации их); (8) фиксация аспектов, которые не всегда ставятся (или вовсе не ставятся) традиционными исследователями (роль дочери в семье, практики женской повседневности в гигиене и лечении женских болезней, социальный опыт транс- и </a:t>
            </a:r>
            <a:r>
              <a:rPr lang="ru-RU" dirty="0" err="1" smtClean="0">
                <a:latin typeface="Times New Roman" pitchFamily="18" charset="0"/>
                <a:cs typeface="Times New Roman" pitchFamily="18" charset="0"/>
              </a:rPr>
              <a:t>бисексуалов</a:t>
            </a:r>
            <a:r>
              <a:rPr lang="ru-RU" dirty="0" smtClean="0">
                <a:latin typeface="Times New Roman" pitchFamily="18" charset="0"/>
                <a:cs typeface="Times New Roman" pitchFamily="18" charset="0"/>
              </a:rPr>
              <a:t>, лесбиянок и </a:t>
            </a:r>
            <a:r>
              <a:rPr lang="ru-RU" dirty="0" err="1" smtClean="0">
                <a:latin typeface="Times New Roman" pitchFamily="18" charset="0"/>
                <a:cs typeface="Times New Roman" pitchFamily="18" charset="0"/>
              </a:rPr>
              <a:t>геев</a:t>
            </a:r>
            <a:r>
              <a:rPr lang="ru-RU" dirty="0" smtClean="0">
                <a:latin typeface="Times New Roman" pitchFamily="18" charset="0"/>
                <a:cs typeface="Times New Roman" pitchFamily="18" charset="0"/>
              </a:rPr>
              <a:t>, механизмы отторжения обществом немужественных мужчин и т.п.). (9) нацеленность на оптимистическую перспективу и преодоление практик </a:t>
            </a:r>
            <a:r>
              <a:rPr lang="ru-RU" dirty="0" err="1" smtClean="0">
                <a:latin typeface="Times New Roman" pitchFamily="18" charset="0"/>
                <a:cs typeface="Times New Roman" pitchFamily="18" charset="0"/>
              </a:rPr>
              <a:t>виктимизации</a:t>
            </a:r>
            <a:r>
              <a:rPr lang="ru-RU" dirty="0" smtClean="0">
                <a:latin typeface="Times New Roman" pitchFamily="18" charset="0"/>
                <a:cs typeface="Times New Roman" pitchFamily="18" charset="0"/>
              </a:rPr>
              <a:t> (попыток представить объекты своего изучения – например, немужественных мужчин или мужеподобных женщин – бессильными жертвами); (10) обучение «изучаемых объектов» методам анализа их собственных жизней, формулированию целей и жизненных задач, связанных с устранением неполноправия; (11) </a:t>
            </a:r>
            <a:r>
              <a:rPr lang="ru-RU" dirty="0" err="1" smtClean="0">
                <a:latin typeface="Times New Roman" pitchFamily="18" charset="0"/>
                <a:cs typeface="Times New Roman" pitchFamily="18" charset="0"/>
              </a:rPr>
              <a:t>неавторитарный</a:t>
            </a:r>
            <a:r>
              <a:rPr lang="ru-RU" dirty="0" smtClean="0">
                <a:latin typeface="Times New Roman" pitchFamily="18" charset="0"/>
                <a:cs typeface="Times New Roman" pitchFamily="18" charset="0"/>
              </a:rPr>
              <a:t> характер выводов и в </a:t>
            </a:r>
            <a:r>
              <a:rPr lang="ru-RU" dirty="0" err="1" smtClean="0">
                <a:latin typeface="Times New Roman" pitchFamily="18" charset="0"/>
                <a:cs typeface="Times New Roman" pitchFamily="18" charset="0"/>
              </a:rPr>
              <a:t>этомсмысле</a:t>
            </a:r>
            <a:r>
              <a:rPr lang="ru-RU" dirty="0" smtClean="0">
                <a:latin typeface="Times New Roman" pitchFamily="18" charset="0"/>
                <a:cs typeface="Times New Roman" pitchFamily="18" charset="0"/>
              </a:rPr>
              <a:t> уход от стандартов традиционных исследований, в которых важно убедить – при сохранении критической нацеленности работ против биологического детерминизма и представлений о том, что есть нечто заданное Природой, а потому неизменное (то есть против </a:t>
            </a:r>
            <a:r>
              <a:rPr lang="ru-RU" dirty="0" err="1" smtClean="0">
                <a:latin typeface="Times New Roman" pitchFamily="18" charset="0"/>
                <a:cs typeface="Times New Roman" pitchFamily="18" charset="0"/>
              </a:rPr>
              <a:t>эссенциализма</a:t>
            </a:r>
            <a:r>
              <a:rPr lang="ru-RU" dirty="0" smtClean="0">
                <a:latin typeface="Times New Roman" pitchFamily="18" charset="0"/>
                <a:cs typeface="Times New Roman" pitchFamily="18" charset="0"/>
              </a:rPr>
              <a:t>).</a:t>
            </a:r>
          </a:p>
          <a:p>
            <a:pPr algn="just"/>
            <a:r>
              <a:rPr lang="ru-RU" dirty="0" err="1" smtClean="0">
                <a:latin typeface="Times New Roman" pitchFamily="18" charset="0"/>
                <a:cs typeface="Times New Roman" pitchFamily="18" charset="0"/>
              </a:rPr>
              <a:t>Гендерные</a:t>
            </a:r>
            <a:r>
              <a:rPr lang="ru-RU" dirty="0" smtClean="0">
                <a:latin typeface="Times New Roman" pitchFamily="18" charset="0"/>
                <a:cs typeface="Times New Roman" pitchFamily="18" charset="0"/>
              </a:rPr>
              <a:t> исследования конца 20 – начала 21 вв. оказались замеченными официальными властями (по крайней мере в США). Под их непосредственным влиянием возникают такие направления деятельности местных, федеральных и центральных властей как </a:t>
            </a:r>
            <a:r>
              <a:rPr lang="ru-RU" dirty="0" err="1" smtClean="0">
                <a:latin typeface="Times New Roman" pitchFamily="18" charset="0"/>
                <a:cs typeface="Times New Roman" pitchFamily="18" charset="0"/>
              </a:rPr>
              <a:t>гендерная</a:t>
            </a:r>
            <a:r>
              <a:rPr lang="ru-RU" dirty="0" smtClean="0">
                <a:latin typeface="Times New Roman" pitchFamily="18" charset="0"/>
                <a:cs typeface="Times New Roman" pitchFamily="18" charset="0"/>
              </a:rPr>
              <a:t> экспертиза законодательства, </a:t>
            </a:r>
            <a:r>
              <a:rPr lang="ru-RU" dirty="0" err="1" smtClean="0">
                <a:latin typeface="Times New Roman" pitchFamily="18" charset="0"/>
                <a:cs typeface="Times New Roman" pitchFamily="18" charset="0"/>
              </a:rPr>
              <a:t>активизма</a:t>
            </a:r>
            <a:r>
              <a:rPr lang="ru-RU" dirty="0" smtClean="0">
                <a:latin typeface="Times New Roman" pitchFamily="18" charset="0"/>
                <a:cs typeface="Times New Roman" pitchFamily="18" charset="0"/>
              </a:rPr>
              <a:t> политических деятелей и т.п.</a:t>
            </a:r>
          </a:p>
          <a:p>
            <a:pPr algn="just"/>
            <a:r>
              <a:rPr lang="ru-RU" b="1" dirty="0" smtClean="0">
                <a:solidFill>
                  <a:srgbClr val="C00000"/>
                </a:solidFill>
                <a:latin typeface="Times New Roman" pitchFamily="18" charset="0"/>
                <a:cs typeface="Times New Roman" pitchFamily="18" charset="0"/>
              </a:rPr>
              <a:t>Материалы в Интернете: </a:t>
            </a:r>
            <a:r>
              <a:rPr lang="ru-RU" b="1" dirty="0" err="1" smtClean="0">
                <a:solidFill>
                  <a:srgbClr val="C00000"/>
                </a:solidFill>
                <a:latin typeface="Times New Roman" pitchFamily="18" charset="0"/>
                <a:cs typeface="Times New Roman" pitchFamily="18" charset="0"/>
              </a:rPr>
              <a:t>Women</a:t>
            </a:r>
            <a:r>
              <a:rPr lang="ru-RU" b="1" dirty="0" smtClean="0">
                <a:solidFill>
                  <a:srgbClr val="C00000"/>
                </a:solidFill>
                <a:latin typeface="Times New Roman" pitchFamily="18" charset="0"/>
                <a:cs typeface="Times New Roman" pitchFamily="18" charset="0"/>
              </a:rPr>
              <a:t> </a:t>
            </a:r>
            <a:r>
              <a:rPr lang="ru-RU" b="1" dirty="0" err="1" smtClean="0">
                <a:solidFill>
                  <a:srgbClr val="C00000"/>
                </a:solidFill>
                <a:latin typeface="Times New Roman" pitchFamily="18" charset="0"/>
                <a:cs typeface="Times New Roman" pitchFamily="18" charset="0"/>
              </a:rPr>
              <a:t>Studies</a:t>
            </a:r>
            <a:r>
              <a:rPr lang="ru-RU" b="1" dirty="0" smtClean="0">
                <a:solidFill>
                  <a:srgbClr val="C00000"/>
                </a:solidFill>
                <a:latin typeface="Times New Roman" pitchFamily="18" charset="0"/>
                <a:cs typeface="Times New Roman" pitchFamily="18" charset="0"/>
              </a:rPr>
              <a:t> </a:t>
            </a:r>
            <a:r>
              <a:rPr lang="ru-RU" b="1" dirty="0" err="1" smtClean="0">
                <a:solidFill>
                  <a:srgbClr val="C00000"/>
                </a:solidFill>
                <a:latin typeface="Times New Roman" pitchFamily="18" charset="0"/>
                <a:cs typeface="Times New Roman" pitchFamily="18" charset="0"/>
              </a:rPr>
              <a:t>in</a:t>
            </a:r>
            <a:r>
              <a:rPr lang="ru-RU" b="1" dirty="0" smtClean="0">
                <a:solidFill>
                  <a:srgbClr val="C00000"/>
                </a:solidFill>
                <a:latin typeface="Times New Roman" pitchFamily="18" charset="0"/>
                <a:cs typeface="Times New Roman" pitchFamily="18" charset="0"/>
              </a:rPr>
              <a:t> </a:t>
            </a:r>
            <a:r>
              <a:rPr lang="ru-RU" b="1" dirty="0" err="1" smtClean="0">
                <a:solidFill>
                  <a:srgbClr val="C00000"/>
                </a:solidFill>
                <a:latin typeface="Times New Roman" pitchFamily="18" charset="0"/>
                <a:cs typeface="Times New Roman" pitchFamily="18" charset="0"/>
              </a:rPr>
              <a:t>Europe</a:t>
            </a:r>
            <a:r>
              <a:rPr lang="ru-RU" b="1" dirty="0" smtClean="0">
                <a:solidFill>
                  <a:srgbClr val="C00000"/>
                </a:solidFill>
                <a:latin typeface="Times New Roman" pitchFamily="18" charset="0"/>
                <a:cs typeface="Times New Roman" pitchFamily="18" charset="0"/>
              </a:rPr>
              <a:t> // http://women-www.uia.ac.be/women/noise/index/html</a:t>
            </a:r>
          </a:p>
          <a:p>
            <a:pPr algn="just"/>
            <a:r>
              <a:rPr lang="ru-RU" b="1" dirty="0" err="1" smtClean="0">
                <a:solidFill>
                  <a:srgbClr val="C00000"/>
                </a:solidFill>
                <a:latin typeface="Times New Roman" pitchFamily="18" charset="0"/>
                <a:cs typeface="Times New Roman" pitchFamily="18" charset="0"/>
              </a:rPr>
              <a:t>Women's</a:t>
            </a:r>
            <a:r>
              <a:rPr lang="ru-RU" b="1" dirty="0" smtClean="0">
                <a:solidFill>
                  <a:srgbClr val="C00000"/>
                </a:solidFill>
                <a:latin typeface="Times New Roman" pitchFamily="18" charset="0"/>
                <a:cs typeface="Times New Roman" pitchFamily="18" charset="0"/>
              </a:rPr>
              <a:t> </a:t>
            </a:r>
            <a:r>
              <a:rPr lang="ru-RU" b="1" dirty="0" err="1" smtClean="0">
                <a:solidFill>
                  <a:srgbClr val="C00000"/>
                </a:solidFill>
                <a:latin typeface="Times New Roman" pitchFamily="18" charset="0"/>
                <a:cs typeface="Times New Roman" pitchFamily="18" charset="0"/>
              </a:rPr>
              <a:t>Programm</a:t>
            </a:r>
            <a:r>
              <a:rPr lang="ru-RU" b="1" dirty="0" smtClean="0">
                <a:solidFill>
                  <a:srgbClr val="C00000"/>
                </a:solidFill>
                <a:latin typeface="Times New Roman" pitchFamily="18" charset="0"/>
                <a:cs typeface="Times New Roman" pitchFamily="18" charset="0"/>
              </a:rPr>
              <a:t>: http://www.soros.org/wp</a:t>
            </a:r>
          </a:p>
          <a:p>
            <a:pPr algn="just"/>
            <a:r>
              <a:rPr lang="ru-RU" b="1" i="1" dirty="0" smtClean="0">
                <a:solidFill>
                  <a:srgbClr val="C00000"/>
                </a:solidFill>
                <a:latin typeface="Times New Roman" pitchFamily="18" charset="0"/>
                <a:cs typeface="Times New Roman" pitchFamily="18" charset="0"/>
              </a:rPr>
              <a:t>Наталья Пушкарева</a:t>
            </a:r>
            <a:endParaRPr lang="ru-RU" b="1" dirty="0" smtClean="0">
              <a:solidFill>
                <a:srgbClr val="C00000"/>
              </a:solidFill>
              <a:latin typeface="Times New Roman" pitchFamily="18" charset="0"/>
              <a:cs typeface="Times New Roman" pitchFamily="18" charset="0"/>
            </a:endParaRPr>
          </a:p>
          <a:p>
            <a:endParaRPr lang="ru-RU" dirty="0"/>
          </a:p>
        </p:txBody>
      </p:sp>
      <p:sp>
        <p:nvSpPr>
          <p:cNvPr id="3" name="Заголовок 2"/>
          <p:cNvSpPr>
            <a:spLocks noGrp="1"/>
          </p:cNvSpPr>
          <p:nvPr>
            <p:ph type="title"/>
          </p:nvPr>
        </p:nvSpPr>
        <p:spPr>
          <a:xfrm>
            <a:off x="457200" y="152400"/>
            <a:ext cx="8229600" cy="609600"/>
          </a:xfrm>
        </p:spPr>
        <p:txBody>
          <a:bodyPr>
            <a:normAutofit/>
          </a:bodyPr>
          <a:lstStyle/>
          <a:p>
            <a:r>
              <a:rPr lang="ru-RU" sz="2400" dirty="0" smtClean="0">
                <a:latin typeface="Times New Roman" pitchFamily="18" charset="0"/>
                <a:cs typeface="Times New Roman" pitchFamily="18" charset="0"/>
              </a:rPr>
              <a:t>Продолжение  темы 13</a:t>
            </a:r>
            <a:endParaRPr lang="ru-RU" sz="2400" dirty="0">
              <a:latin typeface="Times New Roman" pitchFamily="18" charset="0"/>
              <a:cs typeface="Times New Roman" pitchFamily="18"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pPr algn="just"/>
            <a:r>
              <a:rPr lang="ru-RU" dirty="0" smtClean="0"/>
              <a:t>1 </a:t>
            </a:r>
            <a:r>
              <a:rPr lang="ru-RU" dirty="0" err="1" smtClean="0"/>
              <a:t>Гендерная</a:t>
            </a:r>
            <a:r>
              <a:rPr lang="ru-RU" dirty="0" smtClean="0"/>
              <a:t> исследования в </a:t>
            </a:r>
            <a:r>
              <a:rPr lang="ru-RU" dirty="0" err="1" smtClean="0"/>
              <a:t>культурологии</a:t>
            </a:r>
            <a:endParaRPr lang="ru-RU" dirty="0" smtClean="0"/>
          </a:p>
          <a:p>
            <a:pPr algn="just"/>
            <a:r>
              <a:rPr lang="ru-RU" dirty="0" smtClean="0"/>
              <a:t>2 Религиозная ситуация в Казахстане и ее отражение в  «зеркале» </a:t>
            </a:r>
            <a:r>
              <a:rPr lang="ru-RU" dirty="0" err="1" smtClean="0"/>
              <a:t>гендера</a:t>
            </a:r>
            <a:endParaRPr lang="ru-RU" dirty="0" smtClean="0"/>
          </a:p>
          <a:p>
            <a:pPr algn="just"/>
            <a:r>
              <a:rPr lang="ru-RU" dirty="0" smtClean="0"/>
              <a:t>Цель  -  показать влияние религиозных и культурных различий на выбор методологии  </a:t>
            </a:r>
            <a:r>
              <a:rPr lang="ru-RU" dirty="0" err="1" smtClean="0"/>
              <a:t>гендерных</a:t>
            </a:r>
            <a:r>
              <a:rPr lang="ru-RU" dirty="0" smtClean="0"/>
              <a:t> исследований</a:t>
            </a:r>
            <a:endParaRPr lang="ru-RU" dirty="0"/>
          </a:p>
        </p:txBody>
      </p:sp>
      <p:sp>
        <p:nvSpPr>
          <p:cNvPr id="3" name="Заголовок 2"/>
          <p:cNvSpPr>
            <a:spLocks noGrp="1"/>
          </p:cNvSpPr>
          <p:nvPr>
            <p:ph type="title"/>
          </p:nvPr>
        </p:nvSpPr>
        <p:spPr/>
        <p:txBody>
          <a:bodyPr>
            <a:normAutofit/>
          </a:bodyPr>
          <a:lstStyle/>
          <a:p>
            <a:r>
              <a:rPr lang="ru-RU" sz="2400" b="1" dirty="0" smtClean="0"/>
              <a:t>Лекция</a:t>
            </a:r>
            <a:r>
              <a:rPr lang="kk-KZ" sz="2400" b="1" dirty="0" smtClean="0"/>
              <a:t> 14. </a:t>
            </a:r>
            <a:r>
              <a:rPr lang="kk-KZ" sz="2400" dirty="0" smtClean="0"/>
              <a:t>Методология гендерных исследований в отечественной науке. Религия в зеркале гендера.</a:t>
            </a:r>
            <a:r>
              <a:rPr lang="ru-RU" sz="2400" dirty="0" smtClean="0"/>
              <a:t/>
            </a:r>
            <a:br>
              <a:rPr lang="ru-RU" sz="2400" dirty="0" smtClean="0"/>
            </a:br>
            <a:endParaRPr lang="ru-RU" sz="2400" dirty="0">
              <a:latin typeface="Times New Roman" pitchFamily="18" charset="0"/>
              <a:cs typeface="Times New Roman" pitchFamily="18"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fontScale="55000" lnSpcReduction="20000"/>
          </a:bodyPr>
          <a:lstStyle/>
          <a:p>
            <a:pPr algn="just"/>
            <a:r>
              <a:rPr lang="ru-RU" dirty="0" smtClean="0">
                <a:latin typeface="Times New Roman" pitchFamily="18" charset="0"/>
                <a:cs typeface="Times New Roman" pitchFamily="18" charset="0"/>
              </a:rPr>
              <a:t>Действительно, надо признать, что вопросы религии и религиозного воспитания подрастающего поколения – «болевая точка» современного казахстанской действительности. Все понимают, что религия – один из самых важных культурных институтов в истории становления человечества, один из самых действенных духовных инструментов воздействия на мировоззрение, ценностные установки, поведение  человека. Нет ни одного народа, культуры, государства в историческом прошлом которых, не было бы  никакой религии, различных форм религиозного сознания и мировоззрения, поклонения религиозным культам и святыням. Исторические события свидетельствуют о множестве войн, конфликтов, возникших на религиозной почве. Культурное развитие, специфика, обычаи и нравы многих народов обусловлены влиянием многочисленных военных походов, колонизаторской политикой, миссионерской деятельностью, крестовыми походами и священными войнами за веру. В целом, вопросы вероисповедания, права выбора религиозных предпочтений и т.д. – весьма сложные, неоднозначные, в силу того, что затрагивают сакральные, нравственные, моральные стороны человеческой жизни.</a:t>
            </a:r>
          </a:p>
          <a:p>
            <a:pPr algn="just"/>
            <a:r>
              <a:rPr lang="ru-RU" dirty="0" smtClean="0">
                <a:latin typeface="Times New Roman" pitchFamily="18" charset="0"/>
                <a:cs typeface="Times New Roman" pitchFamily="18" charset="0"/>
              </a:rPr>
              <a:t>Роль религии возрастает как никогда в переломные периоды, когда общество испытывает кризис, духовную отчужденность, нравственный вакуум, бездушие, агрессию и насилие. </a:t>
            </a:r>
          </a:p>
          <a:p>
            <a:pPr algn="just"/>
            <a:r>
              <a:rPr lang="ru-RU" dirty="0" smtClean="0">
                <a:latin typeface="Times New Roman" pitchFamily="18" charset="0"/>
                <a:cs typeface="Times New Roman" pitchFamily="18" charset="0"/>
              </a:rPr>
              <a:t>Религиозное просвещение и образование актуальны в обеспечении национальной безопасности, культурной защиты. Нужно уметь различать религию  как культурный институт и как средство экспансии, колонизации, угрожающий нашей культурной безопасности. В этой связи хочется задаться вопросом. Почему наши незамужние девочки, девушки носят платки (пресловутый </a:t>
            </a:r>
            <a:r>
              <a:rPr lang="ru-RU" dirty="0" err="1" smtClean="0">
                <a:latin typeface="Times New Roman" pitchFamily="18" charset="0"/>
                <a:cs typeface="Times New Roman" pitchFamily="18" charset="0"/>
              </a:rPr>
              <a:t>хиджаб</a:t>
            </a:r>
            <a:r>
              <a:rPr lang="ru-RU" dirty="0" smtClean="0">
                <a:latin typeface="Times New Roman" pitchFamily="18" charset="0"/>
                <a:cs typeface="Times New Roman" pitchFamily="18" charset="0"/>
              </a:rPr>
              <a:t>), которые традиционно у казахов являлись «символом» замужней женщины? В любом традиционном обществе одежда всегда заключала в себе смысловую, информационную нагрузку, т.е. по одежде можно было определить социальную принадлежность, социальный статус человека. Многие, как мне кажется, не знают то, что они одевают, является национальной одеждой арабов. Это, наверное, от незнания, от недостатка знания своих культурных обычаев, традиций. </a:t>
            </a:r>
          </a:p>
        </p:txBody>
      </p:sp>
      <p:sp>
        <p:nvSpPr>
          <p:cNvPr id="3" name="Заголовок 2"/>
          <p:cNvSpPr>
            <a:spLocks noGrp="1"/>
          </p:cNvSpPr>
          <p:nvPr>
            <p:ph type="title"/>
          </p:nvPr>
        </p:nvSpPr>
        <p:spPr/>
        <p:txBody>
          <a:bodyPr/>
          <a:lstStyle/>
          <a:p>
            <a:r>
              <a:rPr lang="ru-RU" sz="4000" dirty="0" smtClean="0"/>
              <a:t>Продолжение  темы </a:t>
            </a:r>
            <a:r>
              <a:rPr lang="ru-RU" sz="4000" dirty="0" smtClean="0"/>
              <a:t>14</a:t>
            </a:r>
            <a:endParaRPr lang="ru-RU"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fontScale="55000" lnSpcReduction="20000"/>
          </a:bodyPr>
          <a:lstStyle/>
          <a:p>
            <a:pPr algn="just"/>
            <a:r>
              <a:rPr lang="ru-RU" dirty="0" smtClean="0">
                <a:latin typeface="Times New Roman" pitchFamily="18" charset="0"/>
                <a:cs typeface="Times New Roman" pitchFamily="18" charset="0"/>
              </a:rPr>
              <a:t>Наше государство декларирует свободу выбора вероисповеданий и религиозную толерантность, но это отнюдь, не означает бесконтрольность и вседозволенность. Конституционно наше государство – светское, соответственно, все государственные учреждения, образовательные заведения в том числе, и социальные институты являются светскими. При этом изучение в стенах школы основ религиоведения продиктовано  важной  задачей государственного масштаба – воспитание религиозной толерантности. Взаимное уважение друг к другу в основе государственной конфессиональной политики, где базовым принципом выступает – толерантность. </a:t>
            </a:r>
          </a:p>
          <a:p>
            <a:pPr algn="just"/>
            <a:r>
              <a:rPr lang="ru-RU" dirty="0" smtClean="0">
                <a:latin typeface="Times New Roman" pitchFamily="18" charset="0"/>
                <a:cs typeface="Times New Roman" pitchFamily="18" charset="0"/>
              </a:rPr>
              <a:t>  Следует подчеркнуть, что государству необходима помощь религиозных организаций и движений с целью воспитания подрастающих поколений в духе терпимости, гуманизма, справедливости, уважения друг к другу. И приоритетным направлением государственного регулирования межконфессиональных отношений, сохранения стабильности и духовного согласия является проведение конструктивной социальной политики, обеспечивающей социальную защиту всех граждан независимо от их религиозной принадлежности. </a:t>
            </a:r>
          </a:p>
          <a:p>
            <a:pPr algn="just"/>
            <a:r>
              <a:rPr lang="ru-RU" dirty="0" smtClean="0">
                <a:latin typeface="Times New Roman" pitchFamily="18" charset="0"/>
                <a:cs typeface="Times New Roman" pitchFamily="18" charset="0"/>
              </a:rPr>
              <a:t>Знания особенностей религиозного мировоззрения, истории возникновения мировых религий, основ вероисповедания различных религиозных традиционных </a:t>
            </a:r>
            <a:r>
              <a:rPr lang="ru-RU" dirty="0" err="1" smtClean="0">
                <a:latin typeface="Times New Roman" pitchFamily="18" charset="0"/>
                <a:cs typeface="Times New Roman" pitchFamily="18" charset="0"/>
              </a:rPr>
              <a:t>конфессий</a:t>
            </a:r>
            <a:r>
              <a:rPr lang="ru-RU" dirty="0" smtClean="0">
                <a:latin typeface="Times New Roman" pitchFamily="18" charset="0"/>
                <a:cs typeface="Times New Roman" pitchFamily="18" charset="0"/>
              </a:rPr>
              <a:t> позволят расширить кругозор, эрудицию учащейся молодежи, уметь различать, где под «маской» религиозных чувств и проблем присутствует политическая конъюнктура, а где, действительно, затрагиваются вопросы веры. Человек, «обогащенный» знаниями,  без крайнего фанатизма, с пониманием, с уважением сможет относиться к чувствам других. Не допустит унижение достоинства человека и оскорбление его чувств. Уважение религиозных чувств, в то же время не должно допускать средневекового фанатизма, ведь нам необходима  высокая культура, образование, открытость миру и способность вести диалог.</a:t>
            </a:r>
          </a:p>
          <a:p>
            <a:pPr algn="just"/>
            <a:endParaRPr lang="ru-RU" dirty="0" smtClean="0">
              <a:latin typeface="Times New Roman" pitchFamily="18" charset="0"/>
              <a:cs typeface="Times New Roman" pitchFamily="18" charset="0"/>
            </a:endParaRPr>
          </a:p>
          <a:p>
            <a:endParaRPr lang="ru-RU" dirty="0"/>
          </a:p>
        </p:txBody>
      </p:sp>
      <p:sp>
        <p:nvSpPr>
          <p:cNvPr id="3" name="Заголовок 2"/>
          <p:cNvSpPr>
            <a:spLocks noGrp="1"/>
          </p:cNvSpPr>
          <p:nvPr>
            <p:ph type="title"/>
          </p:nvPr>
        </p:nvSpPr>
        <p:spPr>
          <a:xfrm>
            <a:off x="457200" y="152400"/>
            <a:ext cx="8229600" cy="838200"/>
          </a:xfrm>
        </p:spPr>
        <p:txBody>
          <a:bodyPr>
            <a:normAutofit/>
          </a:bodyPr>
          <a:lstStyle/>
          <a:p>
            <a:r>
              <a:rPr lang="ru-RU" sz="2400" dirty="0" smtClean="0"/>
              <a:t>Продолжение  темы 14</a:t>
            </a:r>
            <a:endParaRPr lang="ru-RU" sz="2400" dirty="0">
              <a:latin typeface="Times New Roman" pitchFamily="18" charset="0"/>
              <a:cs typeface="Times New Roman" pitchFamily="18"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r>
              <a:rPr lang="kk-KZ" b="1" dirty="0" smtClean="0"/>
              <a:t>1 Г</a:t>
            </a:r>
            <a:r>
              <a:rPr lang="kk-KZ" dirty="0" smtClean="0"/>
              <a:t>ендерный анализ в литературе</a:t>
            </a:r>
          </a:p>
          <a:p>
            <a:r>
              <a:rPr lang="kk-KZ" dirty="0" smtClean="0"/>
              <a:t>2 Гендер в кино</a:t>
            </a:r>
          </a:p>
          <a:p>
            <a:r>
              <a:rPr lang="kk-KZ" dirty="0" smtClean="0"/>
              <a:t>3 СМИ и  мировоззренческие и методологические ориентиры в гендерных исследованиях</a:t>
            </a:r>
          </a:p>
          <a:p>
            <a:endParaRPr lang="kk-KZ" dirty="0" smtClean="0"/>
          </a:p>
          <a:p>
            <a:r>
              <a:rPr lang="kk-KZ" dirty="0" smtClean="0"/>
              <a:t>Цель -  научить применять исследовательские методики в конкретных эмпирических  ситуациях, уметь проводить гендерный анализ на материале художественных текстов, кинофильмов, материалов в СМИ</a:t>
            </a:r>
            <a:endParaRPr lang="ru-RU" dirty="0" smtClean="0"/>
          </a:p>
        </p:txBody>
      </p:sp>
      <p:sp>
        <p:nvSpPr>
          <p:cNvPr id="3" name="Заголовок 2"/>
          <p:cNvSpPr>
            <a:spLocks noGrp="1"/>
          </p:cNvSpPr>
          <p:nvPr>
            <p:ph type="title"/>
          </p:nvPr>
        </p:nvSpPr>
        <p:spPr/>
        <p:txBody>
          <a:bodyPr>
            <a:normAutofit/>
          </a:bodyPr>
          <a:lstStyle/>
          <a:p>
            <a:r>
              <a:rPr lang="ru-RU" sz="1800" b="1" dirty="0" smtClean="0"/>
              <a:t>Лекция </a:t>
            </a:r>
            <a:r>
              <a:rPr lang="kk-KZ" sz="1800" b="1" dirty="0" smtClean="0"/>
              <a:t>15. </a:t>
            </a:r>
            <a:r>
              <a:rPr lang="ru-RU" sz="1800" dirty="0" smtClean="0"/>
              <a:t>Интеллектуальная традиция </a:t>
            </a:r>
            <a:r>
              <a:rPr lang="ru-RU" sz="1800" dirty="0" smtClean="0"/>
              <a:t> </a:t>
            </a:r>
            <a:r>
              <a:rPr lang="ru-RU" sz="1800" dirty="0" err="1" smtClean="0"/>
              <a:t>гендерных</a:t>
            </a:r>
            <a:r>
              <a:rPr lang="ru-RU" sz="1800" dirty="0" smtClean="0"/>
              <a:t> </a:t>
            </a:r>
            <a:r>
              <a:rPr lang="ru-RU" sz="1800" dirty="0" smtClean="0"/>
              <a:t>исследований и их отражение в отечественной литературе, искусстве, кино, СМИ.</a:t>
            </a:r>
            <a:br>
              <a:rPr lang="ru-RU" sz="1800" dirty="0" smtClean="0"/>
            </a:br>
            <a:endParaRPr lang="ru-RU" sz="1800" dirty="0">
              <a:latin typeface="Times New Roman" pitchFamily="18" charset="0"/>
              <a:cs typeface="Times New Roman" pitchFamily="18"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1143000"/>
            <a:ext cx="8229600" cy="4953000"/>
          </a:xfrm>
        </p:spPr>
        <p:txBody>
          <a:bodyPr>
            <a:normAutofit fontScale="25000" lnSpcReduction="20000"/>
          </a:bodyPr>
          <a:lstStyle/>
          <a:p>
            <a:pPr algn="ctr"/>
            <a:r>
              <a:rPr lang="ru-RU" dirty="0" smtClean="0"/>
              <a:t>Е.Р. </a:t>
            </a:r>
            <a:r>
              <a:rPr lang="ru-RU" dirty="0" err="1" smtClean="0"/>
              <a:t>Ярская-Смирнова</a:t>
            </a:r>
            <a:r>
              <a:rPr lang="ru-RU" dirty="0" smtClean="0"/>
              <a:t> </a:t>
            </a:r>
          </a:p>
          <a:p>
            <a:pPr algn="ctr"/>
            <a:r>
              <a:rPr lang="ru-RU" sz="4800" dirty="0" smtClean="0">
                <a:latin typeface="Times New Roman" pitchFamily="18" charset="0"/>
                <a:cs typeface="Times New Roman" pitchFamily="18" charset="0"/>
              </a:rPr>
              <a:t>ГЕНДЕР, ВЛАСТЬ И КИНЕМАТОГРАФ: </a:t>
            </a:r>
          </a:p>
          <a:p>
            <a:pPr algn="ctr"/>
            <a:r>
              <a:rPr lang="ru-RU" sz="5600" dirty="0" smtClean="0">
                <a:latin typeface="Times New Roman" pitchFamily="18" charset="0"/>
                <a:cs typeface="Times New Roman" pitchFamily="18" charset="0"/>
              </a:rPr>
              <a:t>основные направления феминистской кинокритики </a:t>
            </a:r>
          </a:p>
          <a:p>
            <a:pPr algn="just"/>
            <a:r>
              <a:rPr lang="ru-RU" sz="5600" dirty="0" smtClean="0">
                <a:latin typeface="Times New Roman" pitchFamily="18" charset="0"/>
                <a:cs typeface="Times New Roman" pitchFamily="18" charset="0"/>
              </a:rPr>
              <a:t>Кино нечасто входит в сферу профессиональных интересов </a:t>
            </a:r>
            <a:r>
              <a:rPr lang="ru-RU" sz="5600" dirty="0" smtClean="0">
                <a:latin typeface="Times New Roman" pitchFamily="18" charset="0"/>
                <a:cs typeface="Times New Roman" pitchFamily="18" charset="0"/>
              </a:rPr>
              <a:t>отечественных </a:t>
            </a:r>
            <a:r>
              <a:rPr lang="ru-RU" sz="5600" dirty="0" smtClean="0">
                <a:latin typeface="Times New Roman" pitchFamily="18" charset="0"/>
                <a:cs typeface="Times New Roman" pitchFamily="18" charset="0"/>
              </a:rPr>
              <a:t>социологов, и социальные представления чаще исследуются с </a:t>
            </a:r>
            <a:r>
              <a:rPr lang="ru-RU" sz="5600" dirty="0" smtClean="0">
                <a:latin typeface="Times New Roman" pitchFamily="18" charset="0"/>
                <a:cs typeface="Times New Roman" pitchFamily="18" charset="0"/>
              </a:rPr>
              <a:t> помощью </a:t>
            </a:r>
            <a:r>
              <a:rPr lang="ru-RU" sz="5600" dirty="0" smtClean="0">
                <a:latin typeface="Times New Roman" pitchFamily="18" charset="0"/>
                <a:cs typeface="Times New Roman" pitchFamily="18" charset="0"/>
              </a:rPr>
              <a:t>опросов или интервью. В социологических работах </a:t>
            </a:r>
            <a:r>
              <a:rPr lang="ru-RU" sz="5600" dirty="0" smtClean="0">
                <a:latin typeface="Times New Roman" pitchFamily="18" charset="0"/>
                <a:cs typeface="Times New Roman" pitchFamily="18" charset="0"/>
              </a:rPr>
              <a:t>кинематограф </a:t>
            </a:r>
            <a:r>
              <a:rPr lang="ru-RU" sz="5600" dirty="0" smtClean="0">
                <a:latin typeface="Times New Roman" pitchFamily="18" charset="0"/>
                <a:cs typeface="Times New Roman" pitchFamily="18" charset="0"/>
              </a:rPr>
              <a:t>если и фигурирует, то лишь в качестве индикатора «уровня </a:t>
            </a:r>
            <a:r>
              <a:rPr lang="ru-RU" sz="5600" dirty="0" smtClean="0">
                <a:latin typeface="Times New Roman" pitchFamily="18" charset="0"/>
                <a:cs typeface="Times New Roman" pitchFamily="18" charset="0"/>
              </a:rPr>
              <a:t>культуры</a:t>
            </a:r>
            <a:r>
              <a:rPr lang="ru-RU" sz="5600" dirty="0" smtClean="0">
                <a:latin typeface="Times New Roman" pitchFamily="18" charset="0"/>
                <a:cs typeface="Times New Roman" pitchFamily="18" charset="0"/>
              </a:rPr>
              <a:t>» или в аспекте «нравственно-опасного» потребления западной кино­</a:t>
            </a:r>
          </a:p>
          <a:p>
            <a:pPr algn="just"/>
            <a:r>
              <a:rPr lang="ru-RU" sz="5600" dirty="0" smtClean="0">
                <a:latin typeface="Times New Roman" pitchFamily="18" charset="0"/>
                <a:cs typeface="Times New Roman" pitchFamily="18" charset="0"/>
              </a:rPr>
              <a:t>продукции. Между тем, художественные репрезентации вносят </a:t>
            </a:r>
            <a:r>
              <a:rPr lang="ru-RU" sz="5600" dirty="0" smtClean="0">
                <a:latin typeface="Times New Roman" pitchFamily="18" charset="0"/>
                <a:cs typeface="Times New Roman" pitchFamily="18" charset="0"/>
              </a:rPr>
              <a:t>суще­ственный </a:t>
            </a:r>
            <a:r>
              <a:rPr lang="ru-RU" sz="5600" dirty="0" smtClean="0">
                <a:latin typeface="Times New Roman" pitchFamily="18" charset="0"/>
                <a:cs typeface="Times New Roman" pitchFamily="18" charset="0"/>
              </a:rPr>
              <a:t>вклад в образное определение социального порядка; кинокамера </a:t>
            </a:r>
            <a:r>
              <a:rPr lang="ru-RU" sz="5600" dirty="0" smtClean="0">
                <a:latin typeface="Times New Roman" pitchFamily="18" charset="0"/>
                <a:cs typeface="Times New Roman" pitchFamily="18" charset="0"/>
              </a:rPr>
              <a:t>может </a:t>
            </a:r>
            <a:r>
              <a:rPr lang="ru-RU" sz="5600" dirty="0" smtClean="0">
                <a:latin typeface="Times New Roman" pitchFamily="18" charset="0"/>
                <a:cs typeface="Times New Roman" pitchFamily="18" charset="0"/>
              </a:rPr>
              <a:t>вскрывать, ставить под сомнение догмы «здравого смысла» или </a:t>
            </a:r>
            <a:r>
              <a:rPr lang="ru-RU" sz="5600" dirty="0" smtClean="0">
                <a:latin typeface="Times New Roman" pitchFamily="18" charset="0"/>
                <a:cs typeface="Times New Roman" pitchFamily="18" charset="0"/>
              </a:rPr>
              <a:t>быть </a:t>
            </a:r>
            <a:r>
              <a:rPr lang="ru-RU" sz="5600" dirty="0" smtClean="0">
                <a:latin typeface="Times New Roman" pitchFamily="18" charset="0"/>
                <a:cs typeface="Times New Roman" pitchFamily="18" charset="0"/>
              </a:rPr>
              <a:t>фиксатором стереотипов. В этой статье мы рассмотрим некоторые </a:t>
            </a:r>
            <a:r>
              <a:rPr lang="ru-RU" sz="5600" dirty="0" smtClean="0">
                <a:latin typeface="Times New Roman" pitchFamily="18" charset="0"/>
                <a:cs typeface="Times New Roman" pitchFamily="18" charset="0"/>
              </a:rPr>
              <a:t>идеи </a:t>
            </a:r>
            <a:r>
              <a:rPr lang="ru-RU" sz="5600" dirty="0" smtClean="0">
                <a:latin typeface="Times New Roman" pitchFamily="18" charset="0"/>
                <a:cs typeface="Times New Roman" pitchFamily="18" charset="0"/>
              </a:rPr>
              <a:t>и обсудим направления зарубежной феминистской кинокритики. </a:t>
            </a:r>
            <a:r>
              <a:rPr lang="ru-RU" sz="5600" dirty="0" smtClean="0">
                <a:latin typeface="Times New Roman" pitchFamily="18" charset="0"/>
                <a:cs typeface="Times New Roman" pitchFamily="18" charset="0"/>
              </a:rPr>
              <a:t>Киноведение </a:t>
            </a:r>
            <a:r>
              <a:rPr lang="ru-RU" sz="5600" dirty="0" smtClean="0">
                <a:latin typeface="Times New Roman" pitchFamily="18" charset="0"/>
                <a:cs typeface="Times New Roman" pitchFamily="18" charset="0"/>
              </a:rPr>
              <a:t>(</a:t>
            </a:r>
            <a:r>
              <a:rPr lang="ru-RU" sz="5600" dirty="0" err="1" smtClean="0">
                <a:latin typeface="Times New Roman" pitchFamily="18" charset="0"/>
                <a:cs typeface="Times New Roman" pitchFamily="18" charset="0"/>
              </a:rPr>
              <a:t>Film</a:t>
            </a:r>
            <a:r>
              <a:rPr lang="ru-RU" sz="5600" dirty="0" smtClean="0">
                <a:latin typeface="Times New Roman" pitchFamily="18" charset="0"/>
                <a:cs typeface="Times New Roman" pitchFamily="18" charset="0"/>
              </a:rPr>
              <a:t> </a:t>
            </a:r>
            <a:r>
              <a:rPr lang="ru-RU" sz="5600" dirty="0" err="1" smtClean="0">
                <a:latin typeface="Times New Roman" pitchFamily="18" charset="0"/>
                <a:cs typeface="Times New Roman" pitchFamily="18" charset="0"/>
              </a:rPr>
              <a:t>Studies</a:t>
            </a:r>
            <a:r>
              <a:rPr lang="ru-RU" sz="5600" dirty="0" smtClean="0">
                <a:latin typeface="Times New Roman" pitchFamily="18" charset="0"/>
                <a:cs typeface="Times New Roman" pitchFamily="18" charset="0"/>
              </a:rPr>
              <a:t>) становится важным компонентом </a:t>
            </a:r>
            <a:r>
              <a:rPr lang="ru-RU" sz="5600" dirty="0" smtClean="0">
                <a:latin typeface="Times New Roman" pitchFamily="18" charset="0"/>
                <a:cs typeface="Times New Roman" pitchFamily="18" charset="0"/>
              </a:rPr>
              <a:t>феминистской </a:t>
            </a:r>
            <a:r>
              <a:rPr lang="ru-RU" sz="5600" dirty="0" smtClean="0">
                <a:latin typeface="Times New Roman" pitchFamily="18" charset="0"/>
                <a:cs typeface="Times New Roman" pitchFamily="18" charset="0"/>
              </a:rPr>
              <a:t>теории с конца 1960-х гг. Ранее киноведение развивалось в </a:t>
            </a:r>
            <a:r>
              <a:rPr lang="ru-RU" sz="5600" dirty="0" smtClean="0">
                <a:latin typeface="Times New Roman" pitchFamily="18" charset="0"/>
                <a:cs typeface="Times New Roman" pitchFamily="18" charset="0"/>
              </a:rPr>
              <a:t>русле </a:t>
            </a:r>
            <a:r>
              <a:rPr lang="ru-RU" sz="5600" dirty="0" smtClean="0">
                <a:latin typeface="Times New Roman" pitchFamily="18" charset="0"/>
                <a:cs typeface="Times New Roman" pitchFamily="18" charset="0"/>
              </a:rPr>
              <a:t>культурных исследований (</a:t>
            </a:r>
            <a:r>
              <a:rPr lang="ru-RU" sz="5600" dirty="0" err="1" smtClean="0">
                <a:latin typeface="Times New Roman" pitchFamily="18" charset="0"/>
                <a:cs typeface="Times New Roman" pitchFamily="18" charset="0"/>
              </a:rPr>
              <a:t>cultural</a:t>
            </a:r>
            <a:r>
              <a:rPr lang="ru-RU" sz="5600" dirty="0" smtClean="0">
                <a:latin typeface="Times New Roman" pitchFamily="18" charset="0"/>
                <a:cs typeface="Times New Roman" pitchFamily="18" charset="0"/>
              </a:rPr>
              <a:t> </a:t>
            </a:r>
            <a:r>
              <a:rPr lang="ru-RU" sz="5600" dirty="0" err="1" smtClean="0">
                <a:latin typeface="Times New Roman" pitchFamily="18" charset="0"/>
                <a:cs typeface="Times New Roman" pitchFamily="18" charset="0"/>
              </a:rPr>
              <a:t>studies</a:t>
            </a:r>
            <a:r>
              <a:rPr lang="ru-RU" sz="5600" dirty="0" smtClean="0">
                <a:latin typeface="Times New Roman" pitchFamily="18" charset="0"/>
                <a:cs typeface="Times New Roman" pitchFamily="18" charset="0"/>
              </a:rPr>
              <a:t>), интеллектуальный </a:t>
            </a:r>
            <a:r>
              <a:rPr lang="ru-RU" sz="5600" dirty="0" smtClean="0">
                <a:latin typeface="Times New Roman" pitchFamily="18" charset="0"/>
                <a:cs typeface="Times New Roman" pitchFamily="18" charset="0"/>
              </a:rPr>
              <a:t>дебют </a:t>
            </a:r>
            <a:r>
              <a:rPr lang="ru-RU" sz="5600" dirty="0" smtClean="0">
                <a:latin typeface="Times New Roman" pitchFamily="18" charset="0"/>
                <a:cs typeface="Times New Roman" pitchFamily="18" charset="0"/>
              </a:rPr>
              <a:t>которых относится к началу 1960-х гг., времени основания Центра </a:t>
            </a:r>
            <a:r>
              <a:rPr lang="ru-RU" sz="5600" dirty="0" smtClean="0">
                <a:latin typeface="Times New Roman" pitchFamily="18" charset="0"/>
                <a:cs typeface="Times New Roman" pitchFamily="18" charset="0"/>
              </a:rPr>
              <a:t>современных </a:t>
            </a:r>
            <a:r>
              <a:rPr lang="ru-RU" sz="5600" dirty="0" smtClean="0">
                <a:latin typeface="Times New Roman" pitchFamily="18" charset="0"/>
                <a:cs typeface="Times New Roman" pitchFamily="18" charset="0"/>
              </a:rPr>
              <a:t>культурных исследований в Бирмингеме (Великобритания). </a:t>
            </a:r>
            <a:r>
              <a:rPr lang="ru-RU" sz="5600" dirty="0" smtClean="0">
                <a:latin typeface="Times New Roman" pitchFamily="18" charset="0"/>
                <a:cs typeface="Times New Roman" pitchFamily="18" charset="0"/>
              </a:rPr>
              <a:t>Первые </a:t>
            </a:r>
            <a:r>
              <a:rPr lang="ru-RU" sz="5600" dirty="0" smtClean="0">
                <a:latin typeface="Times New Roman" pitchFamily="18" charset="0"/>
                <a:cs typeface="Times New Roman" pitchFamily="18" charset="0"/>
              </a:rPr>
              <a:t>феминистские дебаты о </a:t>
            </a:r>
            <a:r>
              <a:rPr lang="ru-RU" sz="5600" dirty="0" err="1" smtClean="0">
                <a:latin typeface="Times New Roman" pitchFamily="18" charset="0"/>
                <a:cs typeface="Times New Roman" pitchFamily="18" charset="0"/>
              </a:rPr>
              <a:t>медиа</a:t>
            </a:r>
            <a:r>
              <a:rPr lang="ru-RU" sz="5600" dirty="0" smtClean="0">
                <a:latin typeface="Times New Roman" pitchFamily="18" charset="0"/>
                <a:cs typeface="Times New Roman" pitchFamily="18" charset="0"/>
              </a:rPr>
              <a:t> и кино фокусируются в основном </a:t>
            </a:r>
            <a:r>
              <a:rPr lang="ru-RU" sz="5600" dirty="0" smtClean="0">
                <a:latin typeface="Times New Roman" pitchFamily="18" charset="0"/>
                <a:cs typeface="Times New Roman" pitchFamily="18" charset="0"/>
              </a:rPr>
              <a:t>вокруг </a:t>
            </a:r>
            <a:r>
              <a:rPr lang="ru-RU" sz="5600" dirty="0" smtClean="0">
                <a:latin typeface="Times New Roman" pitchFamily="18" charset="0"/>
                <a:cs typeface="Times New Roman" pitchFamily="18" charset="0"/>
              </a:rPr>
              <a:t>трех центральных тем: стереотипы, порнография и идеология; а </a:t>
            </a:r>
            <a:r>
              <a:rPr lang="ru-RU" sz="5600" dirty="0" smtClean="0">
                <a:latin typeface="Times New Roman" pitchFamily="18" charset="0"/>
                <a:cs typeface="Times New Roman" pitchFamily="18" charset="0"/>
              </a:rPr>
              <a:t>также </a:t>
            </a:r>
            <a:r>
              <a:rPr lang="ru-RU" sz="5600" dirty="0" smtClean="0">
                <a:latin typeface="Times New Roman" pitchFamily="18" charset="0"/>
                <a:cs typeface="Times New Roman" pitchFamily="18" charset="0"/>
              </a:rPr>
              <a:t>касаются различных моментов технологии конструирования </a:t>
            </a:r>
            <a:r>
              <a:rPr lang="ru-RU" sz="5600" dirty="0" err="1" smtClean="0">
                <a:latin typeface="Times New Roman" pitchFamily="18" charset="0"/>
                <a:cs typeface="Times New Roman" pitchFamily="18" charset="0"/>
              </a:rPr>
              <a:t>гендера</a:t>
            </a:r>
            <a:r>
              <a:rPr lang="ru-RU" sz="5600" dirty="0" smtClean="0">
                <a:latin typeface="Times New Roman" pitchFamily="18" charset="0"/>
                <a:cs typeface="Times New Roman" pitchFamily="18" charset="0"/>
              </a:rPr>
              <a:t>, приписывания смыслов женскому и мужскому посредством кино и </a:t>
            </a:r>
            <a:r>
              <a:rPr lang="ru-RU" sz="5600" dirty="0" err="1" smtClean="0">
                <a:latin typeface="Times New Roman" pitchFamily="18" charset="0"/>
                <a:cs typeface="Times New Roman" pitchFamily="18" charset="0"/>
              </a:rPr>
              <a:t>масс-медиа</a:t>
            </a:r>
            <a:r>
              <a:rPr lang="ru-RU" sz="5600" dirty="0" smtClean="0">
                <a:latin typeface="Times New Roman" pitchFamily="18" charset="0"/>
                <a:cs typeface="Times New Roman" pitchFamily="18" charset="0"/>
              </a:rPr>
              <a:t> </a:t>
            </a:r>
            <a:r>
              <a:rPr lang="ru-RU" sz="5600" dirty="0" smtClean="0">
                <a:latin typeface="Times New Roman" pitchFamily="18" charset="0"/>
                <a:cs typeface="Times New Roman" pitchFamily="18" charset="0"/>
              </a:rPr>
              <a:t>[1]. Кроме того, феминистские исследования анализируют </a:t>
            </a:r>
            <a:r>
              <a:rPr lang="ru-RU" sz="5600" dirty="0" smtClean="0">
                <a:latin typeface="Times New Roman" pitchFamily="18" charset="0"/>
                <a:cs typeface="Times New Roman" pitchFamily="18" charset="0"/>
              </a:rPr>
              <a:t>то</a:t>
            </a:r>
            <a:r>
              <a:rPr lang="ru-RU" sz="5600" dirty="0" smtClean="0">
                <a:latin typeface="Times New Roman" pitchFamily="18" charset="0"/>
                <a:cs typeface="Times New Roman" pitchFamily="18" charset="0"/>
              </a:rPr>
              <a:t>, каким образом кодируется информация о тендере в процессе кинопроизводства. На наш взгляд, можно рассмотреть несколько основных </a:t>
            </a:r>
            <a:r>
              <a:rPr lang="ru-RU" sz="5600" dirty="0" smtClean="0">
                <a:latin typeface="Times New Roman" pitchFamily="18" charset="0"/>
                <a:cs typeface="Times New Roman" pitchFamily="18" charset="0"/>
              </a:rPr>
              <a:t> направлений </a:t>
            </a:r>
            <a:r>
              <a:rPr lang="ru-RU" sz="5600" dirty="0" smtClean="0">
                <a:latin typeface="Times New Roman" pitchFamily="18" charset="0"/>
                <a:cs typeface="Times New Roman" pitchFamily="18" charset="0"/>
              </a:rPr>
              <a:t>современной феминистской кинокритики. Акцент в этих </a:t>
            </a:r>
            <a:r>
              <a:rPr lang="ru-RU" sz="5600" dirty="0" smtClean="0">
                <a:latin typeface="Times New Roman" pitchFamily="18" charset="0"/>
                <a:cs typeface="Times New Roman" pitchFamily="18" charset="0"/>
              </a:rPr>
              <a:t> направлениях </a:t>
            </a:r>
            <a:r>
              <a:rPr lang="ru-RU" sz="5600" dirty="0" smtClean="0">
                <a:latin typeface="Times New Roman" pitchFamily="18" charset="0"/>
                <a:cs typeface="Times New Roman" pitchFamily="18" charset="0"/>
              </a:rPr>
              <a:t>делается на разных ипостасях кино, которое предстает как: </a:t>
            </a:r>
          </a:p>
          <a:p>
            <a:pPr algn="just"/>
            <a:r>
              <a:rPr lang="ru-RU" sz="5600" dirty="0" smtClean="0">
                <a:latin typeface="Times New Roman" pitchFamily="18" charset="0"/>
                <a:cs typeface="Times New Roman" pitchFamily="18" charset="0"/>
              </a:rPr>
              <a:t>1) социальный институт, 2) способ производства, 3) текст, 4) чтение </a:t>
            </a:r>
            <a:r>
              <a:rPr lang="ru-RU" sz="5600" dirty="0" smtClean="0">
                <a:latin typeface="Times New Roman" pitchFamily="18" charset="0"/>
                <a:cs typeface="Times New Roman" pitchFamily="18" charset="0"/>
              </a:rPr>
              <a:t>текста</a:t>
            </a:r>
            <a:r>
              <a:rPr lang="ru-RU" sz="5600" dirty="0" smtClean="0">
                <a:latin typeface="Times New Roman" pitchFamily="18" charset="0"/>
                <a:cs typeface="Times New Roman" pitchFamily="18" charset="0"/>
              </a:rPr>
              <a:t>. Феминистская кинокритика показывает, что ни одна из этих </a:t>
            </a:r>
            <a:r>
              <a:rPr lang="ru-RU" sz="5600" dirty="0" smtClean="0">
                <a:latin typeface="Times New Roman" pitchFamily="18" charset="0"/>
                <a:cs typeface="Times New Roman" pitchFamily="18" charset="0"/>
              </a:rPr>
              <a:t>ипостасей </a:t>
            </a:r>
            <a:r>
              <a:rPr lang="ru-RU" sz="5600" dirty="0" smtClean="0">
                <a:latin typeface="Times New Roman" pitchFamily="18" charset="0"/>
                <a:cs typeface="Times New Roman" pitchFamily="18" charset="0"/>
              </a:rPr>
              <a:t>не является </a:t>
            </a:r>
            <a:r>
              <a:rPr lang="ru-RU" sz="5600" dirty="0" err="1" smtClean="0">
                <a:latin typeface="Times New Roman" pitchFamily="18" charset="0"/>
                <a:cs typeface="Times New Roman" pitchFamily="18" charset="0"/>
              </a:rPr>
              <a:t>гендерно-нейтральной</a:t>
            </a:r>
            <a:r>
              <a:rPr lang="ru-RU" sz="5600" dirty="0" smtClean="0">
                <a:latin typeface="Times New Roman" pitchFamily="18" charset="0"/>
                <a:cs typeface="Times New Roman" pitchFamily="18" charset="0"/>
              </a:rPr>
              <a:t>. </a:t>
            </a:r>
          </a:p>
          <a:p>
            <a:pPr algn="just"/>
            <a:r>
              <a:rPr lang="ru-RU" sz="5600" b="1" dirty="0" err="1" smtClean="0">
                <a:solidFill>
                  <a:srgbClr val="C00000"/>
                </a:solidFill>
                <a:latin typeface="Times New Roman" pitchFamily="18" charset="0"/>
                <a:cs typeface="Times New Roman" pitchFamily="18" charset="0"/>
              </a:rPr>
              <a:t>Ярская-Смирнова</a:t>
            </a:r>
            <a:r>
              <a:rPr lang="ru-RU" sz="5600" b="1" dirty="0" smtClean="0">
                <a:solidFill>
                  <a:srgbClr val="C00000"/>
                </a:solidFill>
                <a:latin typeface="Times New Roman" pitchFamily="18" charset="0"/>
                <a:cs typeface="Times New Roman" pitchFamily="18" charset="0"/>
              </a:rPr>
              <a:t> Елена Ростиславовна — доктор социологических наук, </a:t>
            </a:r>
            <a:r>
              <a:rPr lang="ru-RU" sz="5600" b="1" dirty="0" smtClean="0">
                <a:solidFill>
                  <a:srgbClr val="C00000"/>
                </a:solidFill>
                <a:latin typeface="Times New Roman" pitchFamily="18" charset="0"/>
                <a:cs typeface="Times New Roman" pitchFamily="18" charset="0"/>
              </a:rPr>
              <a:t>заведую­щая </a:t>
            </a:r>
            <a:r>
              <a:rPr lang="ru-RU" sz="5600" b="1" dirty="0" smtClean="0">
                <a:solidFill>
                  <a:srgbClr val="C00000"/>
                </a:solidFill>
                <a:latin typeface="Times New Roman" pitchFamily="18" charset="0"/>
                <a:cs typeface="Times New Roman" pitchFamily="18" charset="0"/>
              </a:rPr>
              <a:t>кафедрой социальной работы Саратовского технического университета. </a:t>
            </a:r>
          </a:p>
          <a:p>
            <a:pPr algn="just"/>
            <a:r>
              <a:rPr lang="ru-RU" sz="5600" b="1" dirty="0" err="1" smtClean="0">
                <a:solidFill>
                  <a:srgbClr val="C00000"/>
                </a:solidFill>
                <a:latin typeface="Times New Roman" pitchFamily="18" charset="0"/>
                <a:cs typeface="Times New Roman" pitchFamily="18" charset="0"/>
              </a:rPr>
              <a:t>E-mail</a:t>
            </a:r>
            <a:r>
              <a:rPr lang="ru-RU" sz="5600" b="1" dirty="0" smtClean="0">
                <a:solidFill>
                  <a:srgbClr val="C00000"/>
                </a:solidFill>
                <a:latin typeface="Times New Roman" pitchFamily="18" charset="0"/>
                <a:cs typeface="Times New Roman" pitchFamily="18" charset="0"/>
              </a:rPr>
              <a:t>: </a:t>
            </a:r>
            <a:r>
              <a:rPr lang="ru-RU" sz="5600" b="1" dirty="0" err="1" smtClean="0">
                <a:solidFill>
                  <a:srgbClr val="C00000"/>
                </a:solidFill>
                <a:latin typeface="Times New Roman" pitchFamily="18" charset="0"/>
                <a:cs typeface="Times New Roman" pitchFamily="18" charset="0"/>
              </a:rPr>
              <a:t>slava@slava.saratov.s</a:t>
            </a:r>
            <a:endParaRPr lang="ru-RU" sz="5600" b="1" dirty="0">
              <a:solidFill>
                <a:srgbClr val="C00000"/>
              </a:solidFill>
              <a:latin typeface="Times New Roman" pitchFamily="18" charset="0"/>
              <a:cs typeface="Times New Roman" pitchFamily="18" charset="0"/>
            </a:endParaRPr>
          </a:p>
        </p:txBody>
      </p:sp>
      <p:sp>
        <p:nvSpPr>
          <p:cNvPr id="3" name="Заголовок 2"/>
          <p:cNvSpPr>
            <a:spLocks noGrp="1"/>
          </p:cNvSpPr>
          <p:nvPr>
            <p:ph type="title"/>
          </p:nvPr>
        </p:nvSpPr>
        <p:spPr>
          <a:xfrm>
            <a:off x="457200" y="152400"/>
            <a:ext cx="8229600" cy="914400"/>
          </a:xfrm>
        </p:spPr>
        <p:txBody>
          <a:bodyPr/>
          <a:lstStyle/>
          <a:p>
            <a:r>
              <a:rPr lang="ru-RU" sz="4000" dirty="0" smtClean="0"/>
              <a:t>Продолжение  темы </a:t>
            </a:r>
            <a:r>
              <a:rPr lang="ru-RU" sz="4000" dirty="0" smtClean="0"/>
              <a:t>15</a:t>
            </a:r>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914400"/>
            <a:ext cx="8229600" cy="5181600"/>
          </a:xfrm>
        </p:spPr>
        <p:txBody>
          <a:bodyPr>
            <a:normAutofit fontScale="47500" lnSpcReduction="20000"/>
          </a:bodyPr>
          <a:lstStyle/>
          <a:p>
            <a:pPr algn="just"/>
            <a:r>
              <a:rPr lang="ru-RU" b="1" dirty="0" smtClean="0">
                <a:solidFill>
                  <a:srgbClr val="C00000"/>
                </a:solidFill>
                <a:latin typeface="Times New Roman" pitchFamily="18" charset="0"/>
                <a:cs typeface="Times New Roman" pitchFamily="18" charset="0"/>
              </a:rPr>
              <a:t>Материалы в Интернете: </a:t>
            </a:r>
            <a:r>
              <a:rPr lang="ru-RU" b="1" dirty="0" err="1" smtClean="0">
                <a:solidFill>
                  <a:srgbClr val="C00000"/>
                </a:solidFill>
                <a:latin typeface="Times New Roman" pitchFamily="18" charset="0"/>
                <a:cs typeface="Times New Roman" pitchFamily="18" charset="0"/>
              </a:rPr>
              <a:t>Women</a:t>
            </a:r>
            <a:r>
              <a:rPr lang="ru-RU" b="1" dirty="0" smtClean="0">
                <a:solidFill>
                  <a:srgbClr val="C00000"/>
                </a:solidFill>
                <a:latin typeface="Times New Roman" pitchFamily="18" charset="0"/>
                <a:cs typeface="Times New Roman" pitchFamily="18" charset="0"/>
              </a:rPr>
              <a:t> </a:t>
            </a:r>
            <a:r>
              <a:rPr lang="ru-RU" b="1" dirty="0" err="1" smtClean="0">
                <a:solidFill>
                  <a:srgbClr val="C00000"/>
                </a:solidFill>
                <a:latin typeface="Times New Roman" pitchFamily="18" charset="0"/>
                <a:cs typeface="Times New Roman" pitchFamily="18" charset="0"/>
              </a:rPr>
              <a:t>Studies</a:t>
            </a:r>
            <a:r>
              <a:rPr lang="ru-RU" b="1" dirty="0" smtClean="0">
                <a:solidFill>
                  <a:srgbClr val="C00000"/>
                </a:solidFill>
                <a:latin typeface="Times New Roman" pitchFamily="18" charset="0"/>
                <a:cs typeface="Times New Roman" pitchFamily="18" charset="0"/>
              </a:rPr>
              <a:t> </a:t>
            </a:r>
            <a:r>
              <a:rPr lang="ru-RU" b="1" dirty="0" err="1" smtClean="0">
                <a:solidFill>
                  <a:srgbClr val="C00000"/>
                </a:solidFill>
                <a:latin typeface="Times New Roman" pitchFamily="18" charset="0"/>
                <a:cs typeface="Times New Roman" pitchFamily="18" charset="0"/>
              </a:rPr>
              <a:t>in</a:t>
            </a:r>
            <a:r>
              <a:rPr lang="ru-RU" b="1" dirty="0" smtClean="0">
                <a:solidFill>
                  <a:srgbClr val="C00000"/>
                </a:solidFill>
                <a:latin typeface="Times New Roman" pitchFamily="18" charset="0"/>
                <a:cs typeface="Times New Roman" pitchFamily="18" charset="0"/>
              </a:rPr>
              <a:t> </a:t>
            </a:r>
            <a:r>
              <a:rPr lang="ru-RU" b="1" dirty="0" err="1" smtClean="0">
                <a:solidFill>
                  <a:srgbClr val="C00000"/>
                </a:solidFill>
                <a:latin typeface="Times New Roman" pitchFamily="18" charset="0"/>
                <a:cs typeface="Times New Roman" pitchFamily="18" charset="0"/>
              </a:rPr>
              <a:t>Europe</a:t>
            </a:r>
            <a:r>
              <a:rPr lang="ru-RU" b="1" dirty="0" smtClean="0">
                <a:solidFill>
                  <a:srgbClr val="C00000"/>
                </a:solidFill>
                <a:latin typeface="Times New Roman" pitchFamily="18" charset="0"/>
                <a:cs typeface="Times New Roman" pitchFamily="18" charset="0"/>
              </a:rPr>
              <a:t> // http://women-www.uia.ac.be/women/noise/index/html</a:t>
            </a:r>
          </a:p>
          <a:p>
            <a:pPr algn="just"/>
            <a:r>
              <a:rPr lang="ru-RU" b="1" dirty="0" err="1" smtClean="0">
                <a:solidFill>
                  <a:srgbClr val="C00000"/>
                </a:solidFill>
                <a:latin typeface="Times New Roman" pitchFamily="18" charset="0"/>
                <a:cs typeface="Times New Roman" pitchFamily="18" charset="0"/>
              </a:rPr>
              <a:t>Women's</a:t>
            </a:r>
            <a:r>
              <a:rPr lang="ru-RU" b="1" dirty="0" smtClean="0">
                <a:solidFill>
                  <a:srgbClr val="C00000"/>
                </a:solidFill>
                <a:latin typeface="Times New Roman" pitchFamily="18" charset="0"/>
                <a:cs typeface="Times New Roman" pitchFamily="18" charset="0"/>
              </a:rPr>
              <a:t> </a:t>
            </a:r>
            <a:r>
              <a:rPr lang="ru-RU" b="1" dirty="0" err="1" smtClean="0">
                <a:solidFill>
                  <a:srgbClr val="C00000"/>
                </a:solidFill>
                <a:latin typeface="Times New Roman" pitchFamily="18" charset="0"/>
                <a:cs typeface="Times New Roman" pitchFamily="18" charset="0"/>
              </a:rPr>
              <a:t>Programm</a:t>
            </a:r>
            <a:r>
              <a:rPr lang="ru-RU" b="1" dirty="0" smtClean="0">
                <a:solidFill>
                  <a:srgbClr val="C00000"/>
                </a:solidFill>
                <a:latin typeface="Times New Roman" pitchFamily="18" charset="0"/>
                <a:cs typeface="Times New Roman" pitchFamily="18" charset="0"/>
              </a:rPr>
              <a:t>: http://www.soros.org/wp</a:t>
            </a:r>
          </a:p>
          <a:p>
            <a:pPr algn="just"/>
            <a:r>
              <a:rPr lang="ru-RU" b="1" i="1" dirty="0" smtClean="0">
                <a:solidFill>
                  <a:srgbClr val="C00000"/>
                </a:solidFill>
                <a:latin typeface="Times New Roman" pitchFamily="18" charset="0"/>
                <a:cs typeface="Times New Roman" pitchFamily="18" charset="0"/>
              </a:rPr>
              <a:t>Наталья Пушкарева </a:t>
            </a:r>
            <a:endParaRPr lang="ru-RU" b="1" i="1" dirty="0" smtClean="0">
              <a:solidFill>
                <a:srgbClr val="C00000"/>
              </a:solidFill>
              <a:latin typeface="Times New Roman" pitchFamily="18" charset="0"/>
              <a:cs typeface="Times New Roman" pitchFamily="18" charset="0"/>
            </a:endParaRPr>
          </a:p>
          <a:p>
            <a:pPr algn="just"/>
            <a:r>
              <a:rPr lang="ru-RU" dirty="0" smtClean="0">
                <a:latin typeface="Times New Roman" pitchFamily="18" charset="0"/>
                <a:cs typeface="Times New Roman" pitchFamily="18" charset="0"/>
              </a:rPr>
              <a:t>Принципы </a:t>
            </a:r>
            <a:r>
              <a:rPr lang="ru-RU" dirty="0" smtClean="0">
                <a:latin typeface="Times New Roman" pitchFamily="18" charset="0"/>
                <a:cs typeface="Times New Roman" pitchFamily="18" charset="0"/>
              </a:rPr>
              <a:t>современных </a:t>
            </a:r>
            <a:r>
              <a:rPr lang="ru-RU" dirty="0" err="1" smtClean="0">
                <a:latin typeface="Times New Roman" pitchFamily="18" charset="0"/>
                <a:cs typeface="Times New Roman" pitchFamily="18" charset="0"/>
              </a:rPr>
              <a:t>гендерных</a:t>
            </a:r>
            <a:r>
              <a:rPr lang="ru-RU" dirty="0" smtClean="0">
                <a:latin typeface="Times New Roman" pitchFamily="18" charset="0"/>
                <a:cs typeface="Times New Roman" pitchFamily="18" charset="0"/>
              </a:rPr>
              <a:t> исследований основаны на открытом признании личной ангажированности ученого, его вовлеченности в движение за </a:t>
            </a:r>
            <a:r>
              <a:rPr lang="ru-RU" dirty="0" err="1" smtClean="0">
                <a:latin typeface="Times New Roman" pitchFamily="18" charset="0"/>
                <a:cs typeface="Times New Roman" pitchFamily="18" charset="0"/>
              </a:rPr>
              <a:t>гендерное</a:t>
            </a:r>
            <a:r>
              <a:rPr lang="ru-RU" dirty="0" smtClean="0">
                <a:latin typeface="Times New Roman" pitchFamily="18" charset="0"/>
                <a:cs typeface="Times New Roman" pitchFamily="18" charset="0"/>
              </a:rPr>
              <a:t> равенство. Основная и наиболее влиятельная часть </a:t>
            </a:r>
            <a:r>
              <a:rPr lang="ru-RU" dirty="0" err="1" smtClean="0">
                <a:latin typeface="Times New Roman" pitchFamily="18" charset="0"/>
                <a:cs typeface="Times New Roman" pitchFamily="18" charset="0"/>
              </a:rPr>
              <a:t>гендерного</a:t>
            </a:r>
            <a:r>
              <a:rPr lang="ru-RU" dirty="0" smtClean="0">
                <a:latin typeface="Times New Roman" pitchFamily="18" charset="0"/>
                <a:cs typeface="Times New Roman" pitchFamily="18" charset="0"/>
              </a:rPr>
              <a:t> сообщества начала 21 в. полагает, что причисление того или иного ученого к </a:t>
            </a:r>
            <a:r>
              <a:rPr lang="ru-RU" dirty="0" err="1" smtClean="0">
                <a:latin typeface="Times New Roman" pitchFamily="18" charset="0"/>
                <a:cs typeface="Times New Roman" pitchFamily="18" charset="0"/>
              </a:rPr>
              <a:t>гендерологам</a:t>
            </a:r>
            <a:r>
              <a:rPr lang="ru-RU" dirty="0" smtClean="0">
                <a:latin typeface="Times New Roman" pitchFamily="18" charset="0"/>
                <a:cs typeface="Times New Roman" pitchFamily="18" charset="0"/>
              </a:rPr>
              <a:t> – означает его ясно выраженное согласие с феминистской перспективой. Среди задач, которые ставят те, кто использует </a:t>
            </a:r>
            <a:r>
              <a:rPr lang="ru-RU" dirty="0" err="1" smtClean="0">
                <a:latin typeface="Times New Roman" pitchFamily="18" charset="0"/>
                <a:cs typeface="Times New Roman" pitchFamily="18" charset="0"/>
              </a:rPr>
              <a:t>гендерный</a:t>
            </a:r>
            <a:r>
              <a:rPr lang="ru-RU" dirty="0" smtClean="0">
                <a:latin typeface="Times New Roman" pitchFamily="18" charset="0"/>
                <a:cs typeface="Times New Roman" pitchFamily="18" charset="0"/>
              </a:rPr>
              <a:t> подход к анализу социальных явлений, можно выделить: (1) преодоление </a:t>
            </a:r>
            <a:r>
              <a:rPr lang="ru-RU" dirty="0" err="1" smtClean="0">
                <a:latin typeface="Times New Roman" pitchFamily="18" charset="0"/>
                <a:cs typeface="Times New Roman" pitchFamily="18" charset="0"/>
              </a:rPr>
              <a:t>андроцентризма</a:t>
            </a:r>
            <a:r>
              <a:rPr lang="ru-RU" dirty="0" smtClean="0">
                <a:latin typeface="Times New Roman" pitchFamily="18" charset="0"/>
                <a:cs typeface="Times New Roman" pitchFamily="18" charset="0"/>
              </a:rPr>
              <a:t>, категорический отказ от «смешения» мужских и женских </a:t>
            </a:r>
            <a:r>
              <a:rPr lang="ru-RU" dirty="0" err="1" smtClean="0">
                <a:latin typeface="Times New Roman" pitchFamily="18" charset="0"/>
                <a:cs typeface="Times New Roman" pitchFamily="18" charset="0"/>
              </a:rPr>
              <a:t>нарративов</a:t>
            </a:r>
            <a:r>
              <a:rPr lang="ru-RU" dirty="0" smtClean="0">
                <a:latin typeface="Times New Roman" pitchFamily="18" charset="0"/>
                <a:cs typeface="Times New Roman" pitchFamily="18" charset="0"/>
              </a:rPr>
              <a:t> при реконструкции жизни отдельных этносов; (2) неформальное внимание к </a:t>
            </a:r>
            <a:r>
              <a:rPr lang="ru-RU" dirty="0" err="1" smtClean="0">
                <a:latin typeface="Times New Roman" pitchFamily="18" charset="0"/>
                <a:cs typeface="Times New Roman" pitchFamily="18" charset="0"/>
              </a:rPr>
              <a:t>гендерным</a:t>
            </a:r>
            <a:r>
              <a:rPr lang="ru-RU" dirty="0" smtClean="0">
                <a:latin typeface="Times New Roman" pitchFamily="18" charset="0"/>
                <a:cs typeface="Times New Roman" pitchFamily="18" charset="0"/>
              </a:rPr>
              <a:t> различиям, раздельное изложение жизненных практик мужчин и женщин, (3) отдельное документирование мужских и женских жизней и практик при анализе образа жизни любого этноса; (4) специальное исследование всех видов социальных практик женских сообществ и позиционирование женщин как «ключевых информаторов»; (5) особое внимание – анализу женского/мужского опыта с точки зрения самих его носительниц/носителей, их жизненной перспективы, взгляд на респондентов «снизу» и «изнутри» (</a:t>
            </a:r>
            <a:r>
              <a:rPr lang="ru-RU" dirty="0" err="1" smtClean="0">
                <a:latin typeface="Times New Roman" pitchFamily="18" charset="0"/>
                <a:cs typeface="Times New Roman" pitchFamily="18" charset="0"/>
              </a:rPr>
              <a:t>insiding</a:t>
            </a:r>
            <a:r>
              <a:rPr lang="ru-RU" dirty="0" smtClean="0">
                <a:latin typeface="Times New Roman" pitchFamily="18" charset="0"/>
                <a:cs typeface="Times New Roman" pitchFamily="18" charset="0"/>
              </a:rPr>
              <a:t>), а не «сверху», с позиций умудренного носителя высших истин; (6) концептуализация женского/мужского поведения как влияния разных социальных и исторических контекстов; (7) умение прислушиваться к собственным эмоциональным реакциям, сопоставлять свой жизненный опыт с опытом информатора (проблема «доверия» своим эмоциям, а не элиминации их); (8) фиксация аспектов, которые не всегда ставятся (или вовсе не ставятся) традиционными исследователями (роль дочери в семье, практики женской повседневности в гигиене и лечении женских болезней, социальный опыт транс- и </a:t>
            </a:r>
            <a:r>
              <a:rPr lang="ru-RU" dirty="0" err="1" smtClean="0">
                <a:latin typeface="Times New Roman" pitchFamily="18" charset="0"/>
                <a:cs typeface="Times New Roman" pitchFamily="18" charset="0"/>
              </a:rPr>
              <a:t>бисексуалов</a:t>
            </a:r>
            <a:r>
              <a:rPr lang="ru-RU" dirty="0" smtClean="0">
                <a:latin typeface="Times New Roman" pitchFamily="18" charset="0"/>
                <a:cs typeface="Times New Roman" pitchFamily="18" charset="0"/>
              </a:rPr>
              <a:t>, лесбиянок и </a:t>
            </a:r>
            <a:r>
              <a:rPr lang="ru-RU" dirty="0" err="1" smtClean="0">
                <a:latin typeface="Times New Roman" pitchFamily="18" charset="0"/>
                <a:cs typeface="Times New Roman" pitchFamily="18" charset="0"/>
              </a:rPr>
              <a:t>геев</a:t>
            </a:r>
            <a:r>
              <a:rPr lang="ru-RU" dirty="0" smtClean="0">
                <a:latin typeface="Times New Roman" pitchFamily="18" charset="0"/>
                <a:cs typeface="Times New Roman" pitchFamily="18" charset="0"/>
              </a:rPr>
              <a:t>, механизмы отторжения обществом немужественных мужчин и т.п.). (9) нацеленность на оптимистическую перспективу и преодоление практик </a:t>
            </a:r>
            <a:r>
              <a:rPr lang="ru-RU" dirty="0" err="1" smtClean="0">
                <a:latin typeface="Times New Roman" pitchFamily="18" charset="0"/>
                <a:cs typeface="Times New Roman" pitchFamily="18" charset="0"/>
              </a:rPr>
              <a:t>виктимизации</a:t>
            </a:r>
            <a:r>
              <a:rPr lang="ru-RU" dirty="0" smtClean="0">
                <a:latin typeface="Times New Roman" pitchFamily="18" charset="0"/>
                <a:cs typeface="Times New Roman" pitchFamily="18" charset="0"/>
              </a:rPr>
              <a:t> (попыток представить объекты своего изучения – например, немужественных мужчин или мужеподобных женщин – бессильными жертвами); (10) обучение «изучаемых объектов» методам анализа их собственных жизней, формулированию целей и жизненных задач, связанных с устранением неполноправия; (11) </a:t>
            </a:r>
            <a:r>
              <a:rPr lang="ru-RU" dirty="0" err="1" smtClean="0">
                <a:latin typeface="Times New Roman" pitchFamily="18" charset="0"/>
                <a:cs typeface="Times New Roman" pitchFamily="18" charset="0"/>
              </a:rPr>
              <a:t>неавторитарный</a:t>
            </a:r>
            <a:r>
              <a:rPr lang="ru-RU" dirty="0" smtClean="0">
                <a:latin typeface="Times New Roman" pitchFamily="18" charset="0"/>
                <a:cs typeface="Times New Roman" pitchFamily="18" charset="0"/>
              </a:rPr>
              <a:t> характер выводов и в </a:t>
            </a:r>
            <a:r>
              <a:rPr lang="ru-RU" dirty="0" err="1" smtClean="0">
                <a:latin typeface="Times New Roman" pitchFamily="18" charset="0"/>
                <a:cs typeface="Times New Roman" pitchFamily="18" charset="0"/>
              </a:rPr>
              <a:t>этомсмысле</a:t>
            </a:r>
            <a:r>
              <a:rPr lang="ru-RU" dirty="0" smtClean="0">
                <a:latin typeface="Times New Roman" pitchFamily="18" charset="0"/>
                <a:cs typeface="Times New Roman" pitchFamily="18" charset="0"/>
              </a:rPr>
              <a:t> уход от стандартов традиционных исследований, в которых важно убедить – при сохранении критической нацеленности работ против биологического детерминизма и представлений о том, что есть нечто заданное Природой, а потому неизменное (то есть против </a:t>
            </a:r>
            <a:r>
              <a:rPr lang="ru-RU" dirty="0" err="1" smtClean="0">
                <a:latin typeface="Times New Roman" pitchFamily="18" charset="0"/>
                <a:cs typeface="Times New Roman" pitchFamily="18" charset="0"/>
              </a:rPr>
              <a:t>эссенциализма</a:t>
            </a:r>
            <a:r>
              <a:rPr lang="ru-RU" dirty="0" smtClean="0">
                <a:latin typeface="Times New Roman" pitchFamily="18" charset="0"/>
                <a:cs typeface="Times New Roman" pitchFamily="18" charset="0"/>
              </a:rPr>
              <a:t>).</a:t>
            </a:r>
          </a:p>
          <a:p>
            <a:pPr algn="just"/>
            <a:r>
              <a:rPr lang="ru-RU" dirty="0" err="1" smtClean="0">
                <a:latin typeface="Times New Roman" pitchFamily="18" charset="0"/>
                <a:cs typeface="Times New Roman" pitchFamily="18" charset="0"/>
              </a:rPr>
              <a:t>Гендерные</a:t>
            </a:r>
            <a:r>
              <a:rPr lang="ru-RU" dirty="0" smtClean="0">
                <a:latin typeface="Times New Roman" pitchFamily="18" charset="0"/>
                <a:cs typeface="Times New Roman" pitchFamily="18" charset="0"/>
              </a:rPr>
              <a:t> исследования конца 20 – начала 21 вв. оказались замеченными официальными властями (по крайней мере в США). Под их непосредственным влиянием возникают такие направления деятельности местных, федеральных и центральных властей как </a:t>
            </a:r>
            <a:r>
              <a:rPr lang="ru-RU" dirty="0" err="1" smtClean="0">
                <a:latin typeface="Times New Roman" pitchFamily="18" charset="0"/>
                <a:cs typeface="Times New Roman" pitchFamily="18" charset="0"/>
              </a:rPr>
              <a:t>гендерная</a:t>
            </a:r>
            <a:r>
              <a:rPr lang="ru-RU" dirty="0" smtClean="0">
                <a:latin typeface="Times New Roman" pitchFamily="18" charset="0"/>
                <a:cs typeface="Times New Roman" pitchFamily="18" charset="0"/>
              </a:rPr>
              <a:t> экспертиза законодательства, </a:t>
            </a:r>
            <a:r>
              <a:rPr lang="ru-RU" dirty="0" err="1" smtClean="0">
                <a:latin typeface="Times New Roman" pitchFamily="18" charset="0"/>
                <a:cs typeface="Times New Roman" pitchFamily="18" charset="0"/>
              </a:rPr>
              <a:t>активизма</a:t>
            </a:r>
            <a:r>
              <a:rPr lang="ru-RU" dirty="0" smtClean="0">
                <a:latin typeface="Times New Roman" pitchFamily="18" charset="0"/>
                <a:cs typeface="Times New Roman" pitchFamily="18" charset="0"/>
              </a:rPr>
              <a:t> политических деятелей и т.п.</a:t>
            </a:r>
          </a:p>
          <a:p>
            <a:endParaRPr lang="ru-RU" dirty="0"/>
          </a:p>
        </p:txBody>
      </p:sp>
      <p:sp>
        <p:nvSpPr>
          <p:cNvPr id="3" name="Заголовок 2"/>
          <p:cNvSpPr>
            <a:spLocks noGrp="1"/>
          </p:cNvSpPr>
          <p:nvPr>
            <p:ph type="title"/>
          </p:nvPr>
        </p:nvSpPr>
        <p:spPr>
          <a:xfrm>
            <a:off x="457200" y="152400"/>
            <a:ext cx="8229600" cy="762000"/>
          </a:xfrm>
        </p:spPr>
        <p:txBody>
          <a:bodyPr>
            <a:normAutofit/>
          </a:bodyPr>
          <a:lstStyle/>
          <a:p>
            <a:r>
              <a:rPr lang="ru-RU" sz="2400" dirty="0" smtClean="0">
                <a:latin typeface="Times New Roman" pitchFamily="18" charset="0"/>
                <a:cs typeface="Times New Roman" pitchFamily="18" charset="0"/>
              </a:rPr>
              <a:t>Продолжение темы 1</a:t>
            </a:r>
            <a:endParaRPr lang="ru-RU" sz="2400" dirty="0">
              <a:latin typeface="Times New Roman" pitchFamily="18" charset="0"/>
              <a:cs typeface="Times New Roman" pitchFamily="18" charset="0"/>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pPr algn="just"/>
            <a:r>
              <a:rPr lang="ru-RU" dirty="0" smtClean="0"/>
              <a:t>В предлагаемом курсе лекций представлены как  авторские разработки по различным аспектам </a:t>
            </a:r>
            <a:r>
              <a:rPr lang="ru-RU" dirty="0" err="1" smtClean="0"/>
              <a:t>гендерной</a:t>
            </a:r>
            <a:r>
              <a:rPr lang="ru-RU" dirty="0" smtClean="0"/>
              <a:t> проблематики, а также  материалы  из </a:t>
            </a:r>
            <a:r>
              <a:rPr lang="ru-RU" dirty="0" err="1" smtClean="0"/>
              <a:t>интернет-источников</a:t>
            </a:r>
            <a:r>
              <a:rPr lang="ru-RU" dirty="0" smtClean="0"/>
              <a:t>, со ссылкой на  авторов, электронные версии  государственных документов и нормативных  положений.</a:t>
            </a:r>
          </a:p>
          <a:p>
            <a:pPr algn="just"/>
            <a:r>
              <a:rPr lang="ru-RU" dirty="0" smtClean="0"/>
              <a:t>Для более углубленного изучения дисциплины в дополнительных файлах представлены тексты работ известных авторов и ссылки на источники, из которых можно почерпнуть необходимую информацию.</a:t>
            </a:r>
            <a:endParaRPr lang="ru-RU" smtClean="0"/>
          </a:p>
          <a:p>
            <a:pPr algn="just"/>
            <a:endParaRPr lang="ru-RU" dirty="0"/>
          </a:p>
        </p:txBody>
      </p:sp>
      <p:sp>
        <p:nvSpPr>
          <p:cNvPr id="3" name="Заголовок 2"/>
          <p:cNvSpPr>
            <a:spLocks noGrp="1"/>
          </p:cNvSpPr>
          <p:nvPr>
            <p:ph type="title"/>
          </p:nvPr>
        </p:nvSpPr>
        <p:spPr/>
        <p:txBody>
          <a:bodyPr/>
          <a:lstStyle/>
          <a:p>
            <a:pPr algn="ctr"/>
            <a:r>
              <a:rPr lang="ru-RU" dirty="0" smtClean="0"/>
              <a:t>Заключение</a:t>
            </a:r>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a:bodyPr>
          <a:lstStyle/>
          <a:p>
            <a:r>
              <a:rPr lang="ru-RU" dirty="0" smtClean="0"/>
              <a:t>1 </a:t>
            </a:r>
            <a:r>
              <a:rPr lang="ru-RU" dirty="0" smtClean="0"/>
              <a:t>Т</a:t>
            </a:r>
            <a:r>
              <a:rPr lang="ru-RU" dirty="0" smtClean="0"/>
              <a:t>еоретические подходы и модели </a:t>
            </a:r>
            <a:r>
              <a:rPr lang="ru-RU" dirty="0" err="1" smtClean="0"/>
              <a:t>гендерных</a:t>
            </a:r>
            <a:r>
              <a:rPr lang="ru-RU" dirty="0" smtClean="0"/>
              <a:t> исследований</a:t>
            </a:r>
          </a:p>
          <a:p>
            <a:r>
              <a:rPr lang="ru-RU" dirty="0" smtClean="0"/>
              <a:t>2 Психологические концепции</a:t>
            </a:r>
          </a:p>
          <a:p>
            <a:r>
              <a:rPr lang="ru-RU" dirty="0" smtClean="0"/>
              <a:t>3 Социологические концепции</a:t>
            </a:r>
          </a:p>
          <a:p>
            <a:r>
              <a:rPr lang="ru-RU" dirty="0" smtClean="0"/>
              <a:t>4 Философско-культурологические концепции</a:t>
            </a:r>
          </a:p>
          <a:p>
            <a:endParaRPr lang="ru-RU" dirty="0" smtClean="0"/>
          </a:p>
          <a:p>
            <a:r>
              <a:rPr lang="ru-RU" dirty="0" smtClean="0"/>
              <a:t>Цель – показать общее и особенное различных школ и направлений в формате </a:t>
            </a:r>
            <a:r>
              <a:rPr lang="ru-RU" dirty="0" err="1" smtClean="0"/>
              <a:t>гендерной</a:t>
            </a:r>
            <a:r>
              <a:rPr lang="ru-RU" dirty="0" smtClean="0"/>
              <a:t> проблематики</a:t>
            </a:r>
            <a:endParaRPr lang="ru-RU" dirty="0" smtClean="0"/>
          </a:p>
        </p:txBody>
      </p:sp>
      <p:sp>
        <p:nvSpPr>
          <p:cNvPr id="2" name="Заголовок 1"/>
          <p:cNvSpPr>
            <a:spLocks noGrp="1"/>
          </p:cNvSpPr>
          <p:nvPr>
            <p:ph type="title"/>
          </p:nvPr>
        </p:nvSpPr>
        <p:spPr>
          <a:xfrm>
            <a:off x="457200" y="152400"/>
            <a:ext cx="8229600" cy="1447800"/>
          </a:xfrm>
        </p:spPr>
        <p:txBody>
          <a:bodyPr>
            <a:noAutofit/>
          </a:bodyPr>
          <a:lstStyle/>
          <a:p>
            <a:r>
              <a:rPr lang="ru-RU" sz="2400" b="1" dirty="0" smtClean="0">
                <a:latin typeface="Times New Roman" pitchFamily="18" charset="0"/>
                <a:cs typeface="Times New Roman" pitchFamily="18" charset="0"/>
              </a:rPr>
              <a:t>Лекция</a:t>
            </a:r>
            <a:r>
              <a:rPr lang="kk-KZ" sz="2400" b="1" dirty="0" smtClean="0">
                <a:latin typeface="Times New Roman" pitchFamily="18" charset="0"/>
                <a:cs typeface="Times New Roman" pitchFamily="18" charset="0"/>
              </a:rPr>
              <a:t>2. </a:t>
            </a:r>
            <a:r>
              <a:rPr lang="ru-RU" sz="2400" dirty="0" smtClean="0">
                <a:latin typeface="Times New Roman" pitchFamily="18" charset="0"/>
                <a:cs typeface="Times New Roman" pitchFamily="18" charset="0"/>
              </a:rPr>
              <a:t>Традиционные теории пола в философских, психологических, социологических, культурологических концепциях.</a:t>
            </a:r>
            <a:br>
              <a:rPr lang="ru-RU" sz="2400" dirty="0" smtClean="0">
                <a:latin typeface="Times New Roman" pitchFamily="18" charset="0"/>
                <a:cs typeface="Times New Roman" pitchFamily="18" charset="0"/>
              </a:rPr>
            </a:br>
            <a:endParaRPr lang="ru-RU" sz="24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fontScale="55000" lnSpcReduction="20000"/>
          </a:bodyPr>
          <a:lstStyle/>
          <a:p>
            <a:pPr algn="just">
              <a:buNone/>
            </a:pPr>
            <a:r>
              <a:rPr lang="ru-RU" dirty="0" smtClean="0"/>
              <a:t>             Современное </a:t>
            </a:r>
            <a:r>
              <a:rPr lang="ru-RU" dirty="0" smtClean="0"/>
              <a:t>социальное знание требует анализа как мужественности и женственности, так и атрибутивных характеристик личности и личностного бытия. В настоящий момент </a:t>
            </a:r>
            <a:r>
              <a:rPr lang="ru-RU" dirty="0" err="1" smtClean="0"/>
              <a:t>гендерные</a:t>
            </a:r>
            <a:r>
              <a:rPr lang="ru-RU" dirty="0" smtClean="0"/>
              <a:t> исследования методологически базируются на трех </a:t>
            </a:r>
            <a:r>
              <a:rPr lang="ru-RU" dirty="0" err="1" smtClean="0"/>
              <a:t>гендерных</a:t>
            </a:r>
            <a:r>
              <a:rPr lang="ru-RU" dirty="0" smtClean="0"/>
              <a:t> моделях, которые можно обозначить, как классическую, неклассическую и современную[214, с.160-167].</a:t>
            </a:r>
          </a:p>
          <a:p>
            <a:pPr algn="just"/>
            <a:r>
              <a:rPr lang="ru-RU" b="1" i="1" dirty="0" smtClean="0">
                <a:solidFill>
                  <a:srgbClr val="FF0000"/>
                </a:solidFill>
              </a:rPr>
              <a:t>Исходные положения классической </a:t>
            </a:r>
            <a:r>
              <a:rPr lang="ru-RU" b="1" i="1" dirty="0" err="1" smtClean="0">
                <a:solidFill>
                  <a:srgbClr val="FF0000"/>
                </a:solidFill>
              </a:rPr>
              <a:t>гендерной</a:t>
            </a:r>
            <a:r>
              <a:rPr lang="ru-RU" b="1" i="1" dirty="0" smtClean="0">
                <a:solidFill>
                  <a:srgbClr val="FF0000"/>
                </a:solidFill>
              </a:rPr>
              <a:t> модели:</a:t>
            </a:r>
            <a:endParaRPr lang="ru-RU" b="1" dirty="0" smtClean="0">
              <a:solidFill>
                <a:srgbClr val="FF0000"/>
              </a:solidFill>
            </a:endParaRPr>
          </a:p>
          <a:p>
            <a:pPr lvl="0" algn="just"/>
            <a:r>
              <a:rPr lang="ru-RU" dirty="0" smtClean="0"/>
              <a:t>Определенность и константность пола. Пол задан от рождения, строение тела автоматически предполагают определенную модель сознания и поведения, любые сомнения в половой идентичности, тем более психика и поведение, не соответствующие </a:t>
            </a:r>
            <a:r>
              <a:rPr lang="ru-RU" dirty="0" err="1" smtClean="0"/>
              <a:t>гендерной</a:t>
            </a:r>
            <a:r>
              <a:rPr lang="ru-RU" dirty="0" smtClean="0"/>
              <a:t> роли, расцениваются как аномалия или патология, подвергаются остракизму и репрессиям. </a:t>
            </a:r>
          </a:p>
          <a:p>
            <a:pPr lvl="0" algn="just"/>
            <a:r>
              <a:rPr lang="ru-RU" dirty="0" smtClean="0"/>
              <a:t>Постоянная оппозиция мужского и женского. Мужской и женский миры понимаются как противоположности, взаимно обусловливающие и взаимно отрицающие друг друга. </a:t>
            </a:r>
          </a:p>
          <a:p>
            <a:pPr lvl="0" algn="just"/>
            <a:r>
              <a:rPr lang="ru-RU" dirty="0" smtClean="0"/>
              <a:t>Постоянное превосходство мужского над женским, которое выражается: в превосходстве мужского тела над женским, недостаточность, неполноценность, ущербность женской телесности; в превосходстве мужского разума; в превосходстве мужских добродетелей.</a:t>
            </a:r>
          </a:p>
          <a:p>
            <a:pPr lvl="0" algn="just"/>
            <a:r>
              <a:rPr lang="ru-RU" dirty="0" smtClean="0"/>
              <a:t>Сфера деятельности женщины вторична и менее значима по сравнению с преобразующей мир деятельностью мужчины. Женщины должны создавать то, что не могут создать мужчины. Женщина в традиционной культурной парадигме отождествляется исключительно с телом и его функциями - детородными или сексуальными. Единственная форма духовной жизни женщины - любовь, а единственно важная сфера деятельности - семья. </a:t>
            </a:r>
          </a:p>
          <a:p>
            <a:pPr lvl="0" algn="just"/>
            <a:r>
              <a:rPr lang="ru-RU" dirty="0" smtClean="0"/>
              <a:t>В социально-профессиональной сфере и в структурах власти отношения мужчины и женщины строятся по вертикали ролей, что подчеркивает роль мужчины как лидера, как творца, как высшего существа, как предмета поклонения и обслуживания. </a:t>
            </a:r>
          </a:p>
          <a:p>
            <a:pPr algn="just"/>
            <a:endParaRPr lang="ru-RU" dirty="0"/>
          </a:p>
        </p:txBody>
      </p:sp>
      <p:sp>
        <p:nvSpPr>
          <p:cNvPr id="3" name="Заголовок 2"/>
          <p:cNvSpPr>
            <a:spLocks noGrp="1"/>
          </p:cNvSpPr>
          <p:nvPr>
            <p:ph type="title"/>
          </p:nvPr>
        </p:nvSpPr>
        <p:spPr/>
        <p:txBody>
          <a:bodyPr/>
          <a:lstStyle/>
          <a:p>
            <a:r>
              <a:rPr lang="ru-RU" dirty="0" smtClean="0"/>
              <a:t>Продолжение темы 2</a:t>
            </a:r>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fontScale="55000" lnSpcReduction="20000"/>
          </a:bodyPr>
          <a:lstStyle/>
          <a:p>
            <a:r>
              <a:rPr lang="ru-RU" b="1" i="1" dirty="0" smtClean="0">
                <a:solidFill>
                  <a:srgbClr val="FF0000"/>
                </a:solidFill>
              </a:rPr>
              <a:t>Исходные положения неклассической </a:t>
            </a:r>
            <a:r>
              <a:rPr lang="ru-RU" b="1" i="1" dirty="0" err="1" smtClean="0">
                <a:solidFill>
                  <a:srgbClr val="FF0000"/>
                </a:solidFill>
              </a:rPr>
              <a:t>гендерной</a:t>
            </a:r>
            <a:r>
              <a:rPr lang="ru-RU" b="1" i="1" dirty="0" smtClean="0">
                <a:solidFill>
                  <a:srgbClr val="FF0000"/>
                </a:solidFill>
              </a:rPr>
              <a:t> модели</a:t>
            </a:r>
            <a:endParaRPr lang="ru-RU" b="1" dirty="0" smtClean="0">
              <a:solidFill>
                <a:srgbClr val="FF0000"/>
              </a:solidFill>
            </a:endParaRPr>
          </a:p>
          <a:p>
            <a:pPr lvl="0"/>
            <a:r>
              <a:rPr lang="ru-RU" dirty="0" smtClean="0"/>
              <a:t>Пол как личностное качество по-прежнему константен, но уже не предопределен. Биологически заданный пол не делает новорожденного автоматически мужчиной или женщиной. Половая идентичность формируется постепенно как результат социальной практики. </a:t>
            </a:r>
          </a:p>
          <a:p>
            <a:pPr lvl="0"/>
            <a:r>
              <a:rPr lang="ru-RU" dirty="0" smtClean="0"/>
              <a:t>Оппозиция мужского и женского сохраняется, но выражается через принцип </a:t>
            </a:r>
            <a:r>
              <a:rPr lang="ru-RU" dirty="0" err="1" smtClean="0"/>
              <a:t>дополнительности</a:t>
            </a:r>
            <a:r>
              <a:rPr lang="ru-RU" dirty="0" smtClean="0"/>
              <a:t>. Это означает, что мужской и женский миры понимаются как разные, равные и необходимо взаимодополняющие друг друга в процессе социального взаимодействия. В современных терминах это определяется «равенство в различном». Приверженцы этой модели, широко распространенной в 19 в., считают, что нельзя больше говорить о неравенстве полов, поскольку они несравнимы» [214, с.165]. Это означает, что женщинам нет входа на мужскую территорию, что они могут реализовать только женские поведенческие сценарии на характерных для женщин пространствах: доме, детях, и сексе. </a:t>
            </a:r>
          </a:p>
          <a:p>
            <a:pPr lvl="0"/>
            <a:r>
              <a:rPr lang="ru-RU" dirty="0" smtClean="0"/>
              <a:t>Социально-профессиональное разделение труда теряет половую определенность. За исключением домашнего хозяйства декларируются равные права и равные возможности мужчин и женщин в публичной и частной жизни. В сфере власти сохранение </a:t>
            </a:r>
            <a:r>
              <a:rPr lang="ru-RU" dirty="0" err="1" smtClean="0"/>
              <a:t>гендерной</a:t>
            </a:r>
            <a:r>
              <a:rPr lang="ru-RU" dirty="0" smtClean="0"/>
              <a:t> </a:t>
            </a:r>
            <a:r>
              <a:rPr lang="ru-RU" dirty="0" err="1" smtClean="0"/>
              <a:t>ассиметрии</a:t>
            </a:r>
            <a:r>
              <a:rPr lang="ru-RU" dirty="0" smtClean="0"/>
              <a:t> признается естественным в силу особенностей мужского интеллекта и характера. </a:t>
            </a:r>
          </a:p>
          <a:p>
            <a:pPr lvl="0"/>
            <a:r>
              <a:rPr lang="ru-RU" dirty="0" smtClean="0"/>
              <a:t>Главная форма представления пола в культуре и повседневности - сексуальность. Механизмы ее регулирования и подавления раскрывают суть сознания, поведения и взаимоотношений мужчины и женщины. </a:t>
            </a:r>
          </a:p>
          <a:p>
            <a:endParaRPr lang="ru-RU" dirty="0"/>
          </a:p>
        </p:txBody>
      </p:sp>
      <p:sp>
        <p:nvSpPr>
          <p:cNvPr id="3" name="Заголовок 2"/>
          <p:cNvSpPr>
            <a:spLocks noGrp="1"/>
          </p:cNvSpPr>
          <p:nvPr>
            <p:ph type="title"/>
          </p:nvPr>
        </p:nvSpPr>
        <p:spPr/>
        <p:txBody>
          <a:bodyPr/>
          <a:lstStyle/>
          <a:p>
            <a:r>
              <a:rPr lang="ru-RU" dirty="0" smtClean="0"/>
              <a:t>Продолжение темы 2</a:t>
            </a:r>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fontScale="70000" lnSpcReduction="20000"/>
          </a:bodyPr>
          <a:lstStyle/>
          <a:p>
            <a:r>
              <a:rPr lang="ru-RU" b="1" i="1" dirty="0" smtClean="0">
                <a:solidFill>
                  <a:srgbClr val="FF0000"/>
                </a:solidFill>
              </a:rPr>
              <a:t>Исходные положения современной </a:t>
            </a:r>
            <a:r>
              <a:rPr lang="ru-RU" b="1" i="1" dirty="0" err="1" smtClean="0">
                <a:solidFill>
                  <a:srgbClr val="FF0000"/>
                </a:solidFill>
              </a:rPr>
              <a:t>гендерной</a:t>
            </a:r>
            <a:r>
              <a:rPr lang="ru-RU" b="1" i="1" dirty="0" smtClean="0">
                <a:solidFill>
                  <a:srgbClr val="FF0000"/>
                </a:solidFill>
              </a:rPr>
              <a:t> модели</a:t>
            </a:r>
            <a:endParaRPr lang="ru-RU" b="1" dirty="0" smtClean="0">
              <a:solidFill>
                <a:srgbClr val="FF0000"/>
              </a:solidFill>
            </a:endParaRPr>
          </a:p>
          <a:p>
            <a:pPr lvl="0"/>
            <a:r>
              <a:rPr lang="ru-RU" dirty="0" smtClean="0"/>
              <a:t>Пол перестает быть определенным и константным. Множественность половой идентичности проявляется через различие сознания и поведения в ролях и ситуациях. Биологические мужчина и женщина в публичной,  интимной сферах выбирают себе подходящую </a:t>
            </a:r>
            <a:r>
              <a:rPr lang="ru-RU" dirty="0" err="1" smtClean="0"/>
              <a:t>гендерную</a:t>
            </a:r>
            <a:r>
              <a:rPr lang="ru-RU" dirty="0" smtClean="0"/>
              <a:t> роль в соответствии со своей психикой и индивидуальными особенностями личностного становления. Личность играет в «любое существо» не только в сфере выбора гражданства, места жительства, национальной принадлежности, возрастной определенности, но и в сфере пола. </a:t>
            </a:r>
          </a:p>
          <a:p>
            <a:pPr lvl="0"/>
            <a:r>
              <a:rPr lang="ru-RU" dirty="0" smtClean="0"/>
              <a:t>Оппозиция мужского и женского исчезает. Взаимодействие и </a:t>
            </a:r>
            <a:r>
              <a:rPr lang="ru-RU" dirty="0" err="1" smtClean="0"/>
              <a:t>взаимопереход</a:t>
            </a:r>
            <a:r>
              <a:rPr lang="ru-RU" dirty="0" smtClean="0"/>
              <a:t> мужского и женского в любом сегменте культурного пространства не только неизбежно, но и желательно. </a:t>
            </a:r>
          </a:p>
          <a:p>
            <a:pPr lvl="0"/>
            <a:r>
              <a:rPr lang="ru-RU" dirty="0" smtClean="0"/>
              <a:t>Появление и культивирование модели «</a:t>
            </a:r>
            <a:r>
              <a:rPr lang="ru-RU" dirty="0" err="1" smtClean="0"/>
              <a:t>унисекс</a:t>
            </a:r>
            <a:r>
              <a:rPr lang="ru-RU" dirty="0" smtClean="0"/>
              <a:t>» в социально-профессиональной, культурной, ментальной и поведенческой сферах. </a:t>
            </a:r>
          </a:p>
          <a:p>
            <a:pPr lvl="0"/>
            <a:r>
              <a:rPr lang="ru-RU" dirty="0" smtClean="0"/>
              <a:t>В социальной и профессиональной сфере, а также во властных отношениях неравенство мужчин и женщин представляется как результат свободной конкуренции в политической борьбе, на рынке труда и услуг, а не как следствие </a:t>
            </a:r>
            <a:r>
              <a:rPr lang="ru-RU" dirty="0" err="1" smtClean="0"/>
              <a:t>гендерной</a:t>
            </a:r>
            <a:r>
              <a:rPr lang="ru-RU" dirty="0" smtClean="0"/>
              <a:t> политики и общественных стереотипов. </a:t>
            </a:r>
          </a:p>
          <a:p>
            <a:endParaRPr lang="ru-RU" dirty="0" smtClean="0"/>
          </a:p>
          <a:p>
            <a:endParaRPr lang="ru-RU" dirty="0"/>
          </a:p>
        </p:txBody>
      </p:sp>
      <p:sp>
        <p:nvSpPr>
          <p:cNvPr id="3" name="Заголовок 2"/>
          <p:cNvSpPr>
            <a:spLocks noGrp="1"/>
          </p:cNvSpPr>
          <p:nvPr>
            <p:ph type="title"/>
          </p:nvPr>
        </p:nvSpPr>
        <p:spPr/>
        <p:txBody>
          <a:bodyPr/>
          <a:lstStyle/>
          <a:p>
            <a:r>
              <a:rPr lang="ru-RU" dirty="0" smtClean="0"/>
              <a:t>Продолжение темы 2</a:t>
            </a:r>
            <a:endParaRPr lang="ru-RU"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Бумажная">
  <a:themeElements>
    <a:clrScheme name="Бумажная">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Бумажная">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Бумажная">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453</TotalTime>
  <Words>8349</Words>
  <Application>Microsoft Office PowerPoint</Application>
  <PresentationFormat>Экран (4:3)</PresentationFormat>
  <Paragraphs>314</Paragraphs>
  <Slides>50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50</vt:i4>
      </vt:variant>
    </vt:vector>
  </HeadingPairs>
  <TitlesOfParts>
    <vt:vector size="51" baseType="lpstr">
      <vt:lpstr>Бумажная</vt:lpstr>
      <vt:lpstr>АНТОЛОГИЯ И МЕТОДОЛОГИЯ ГЕНДЕРНЫХ ИССЛЕДОВАНИЙ</vt:lpstr>
      <vt:lpstr>Цель и задачи дисциплины: </vt:lpstr>
      <vt:lpstr>Модуль 1. Научные, социально-исторические, культурологические предпосылки возникновения гендерных исследований</vt:lpstr>
      <vt:lpstr>Продолжение темы 1 </vt:lpstr>
      <vt:lpstr>Продолжение темы 1</vt:lpstr>
      <vt:lpstr>Лекция2. Традиционные теории пола в философских, психологических, социологических, культурологических концепциях. </vt:lpstr>
      <vt:lpstr>Продолжение темы 2</vt:lpstr>
      <vt:lpstr>Продолжение темы 2</vt:lpstr>
      <vt:lpstr>Продолжение темы 2</vt:lpstr>
      <vt:lpstr>Лекция 3 Сущность, традиции матриархата и патриархата.   </vt:lpstr>
      <vt:lpstr>Продолжение темы 3</vt:lpstr>
      <vt:lpstr>Продолжение  темы 3</vt:lpstr>
      <vt:lpstr>Модуль 2. Институционализация гендерных исследований</vt:lpstr>
      <vt:lpstr>Продолжение  темы 4</vt:lpstr>
      <vt:lpstr>Лекция 5. Маскулинность. Феминность. Исследовательсктй дискурс различия мужского и женского. </vt:lpstr>
      <vt:lpstr>Продолжение  темы 5</vt:lpstr>
      <vt:lpstr>Лекция 6.  Современные (классические) теории гендера. </vt:lpstr>
      <vt:lpstr>Продолжение  темы 6</vt:lpstr>
      <vt:lpstr>Продолжение  темы 6</vt:lpstr>
      <vt:lpstr>Лекция 7. Постмодернистская философия пола. Гендер и маргинальность. Гендерная идентичность. </vt:lpstr>
      <vt:lpstr>Продолжение  темы 7</vt:lpstr>
      <vt:lpstr>Продолжение  темы 7</vt:lpstr>
      <vt:lpstr>Модуль 3. Методологический потенциал гендерных исследований в социальной практике </vt:lpstr>
      <vt:lpstr>Продолжение  темы 8</vt:lpstr>
      <vt:lpstr>Лекция 9.  Гендер и политика. Актуальность и перспективы гендерного подхода в решении проблем гендерного  неравенства, гендерного насилия. </vt:lpstr>
      <vt:lpstr>  Продолжение  темы 9</vt:lpstr>
      <vt:lpstr>Лекция 10. Гендерные аспекты экономики, образования, социальной занятости. </vt:lpstr>
      <vt:lpstr>Продолжение  темы 10</vt:lpstr>
      <vt:lpstr>Продолжение  темы 10</vt:lpstr>
      <vt:lpstr>Продолжение  темы 10</vt:lpstr>
      <vt:lpstr>Продолжение  темы 10</vt:lpstr>
      <vt:lpstr>Лекция 11.  Гендер: брачные стратегии, семейные отношения, воспитание детей </vt:lpstr>
      <vt:lpstr>Продолжение  темы 11</vt:lpstr>
      <vt:lpstr>Продолжение  темы 11</vt:lpstr>
      <vt:lpstr>Продолжение  темы 11</vt:lpstr>
      <vt:lpstr>Продолжение  темы 11</vt:lpstr>
      <vt:lpstr>Лекция 12. История и главные акторы гендерного движения в Казахстане </vt:lpstr>
      <vt:lpstr>Продолжение  темы 12</vt:lpstr>
      <vt:lpstr>Продолжение темы 12</vt:lpstr>
      <vt:lpstr>Продолжение темы 12</vt:lpstr>
      <vt:lpstr>Продолжение  темы 12</vt:lpstr>
      <vt:lpstr>Лекция 13. Современная идеология гендерных исследований.  </vt:lpstr>
      <vt:lpstr>Продолжение  темы 13</vt:lpstr>
      <vt:lpstr>Продолжение  темы 13</vt:lpstr>
      <vt:lpstr>Лекция 14. Методология гендерных исследований в отечественной науке. Религия в зеркале гендера. </vt:lpstr>
      <vt:lpstr>Продолжение  темы 14</vt:lpstr>
      <vt:lpstr>Продолжение  темы 14</vt:lpstr>
      <vt:lpstr>Лекция 15. Интеллектуальная традиция  гендерных исследований и их отражение в отечественной литературе, искусстве, кино, СМИ. </vt:lpstr>
      <vt:lpstr>Продолжение  темы 15</vt:lpstr>
      <vt:lpstr>Заключение</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АНТОЛОГИЯ И МЕТОДОЛОГИЯ ГЕНДЕРНЫХ ИССЛЕДОВАНИЙ</dc:title>
  <dc:creator>admin</dc:creator>
  <cp:lastModifiedBy>admin</cp:lastModifiedBy>
  <cp:revision>151</cp:revision>
  <dcterms:created xsi:type="dcterms:W3CDTF">2014-01-19T07:25:04Z</dcterms:created>
  <dcterms:modified xsi:type="dcterms:W3CDTF">2014-01-19T14:59:02Z</dcterms:modified>
</cp:coreProperties>
</file>